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omments/modernComment_106_92655F5C.xml" ContentType="application/vnd.ms-powerpoint.comment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modernComment_118_FFDB4A1F.xml" ContentType="application/vnd.ms-powerpoint.comment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79" r:id="rId5"/>
    <p:sldId id="260" r:id="rId6"/>
    <p:sldId id="261" r:id="rId7"/>
    <p:sldId id="262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9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0E0E"/>
    <a:srgbClr val="000000"/>
    <a:srgbClr val="B62926"/>
    <a:srgbClr val="840000"/>
    <a:srgbClr val="C7382A"/>
    <a:srgbClr val="6D0000"/>
    <a:srgbClr val="5B0000"/>
    <a:srgbClr val="FED195"/>
    <a:srgbClr val="FCD195"/>
    <a:srgbClr val="EFC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6247" autoAdjust="0"/>
  </p:normalViewPr>
  <p:slideViewPr>
    <p:cSldViewPr snapToGrid="0">
      <p:cViewPr>
        <p:scale>
          <a:sx n="84" d="100"/>
          <a:sy n="84" d="100"/>
        </p:scale>
        <p:origin x="165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modernComment_106_92655F5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50CB14E-78C0-447D-AA23-DDE7F4C8A0CB}" authorId="{00000000-0000-0000-0000-000000000000}" created="2024-04-16T09:03:58.17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456117084" sldId="262"/>
      <ac:spMk id="9" creationId="{D58CD3F8-ED4E-41D5-7981-6740775E5B57}"/>
      <ac:txMk cp="268" len="5">
        <ac:context len="276" hash="3794175986"/>
      </ac:txMk>
    </ac:txMkLst>
    <p188:pos x="6315961" y="2954448"/>
    <p188:txBody>
      <a:bodyPr/>
      <a:lstStyle/>
      <a:p>
        <a:r>
          <a:rPr lang="en-GB"/>
          <a:t>Or is it 80bpm at 2cm amp?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118_FFDB4A1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02FD5C9-2691-454E-93E3-BF8AD0D137DE}" authorId="{00000000-0000-0000-0000-000000000000}" created="2024-04-16T16:03:19.284">
    <pc:sldMkLst xmlns:pc="http://schemas.microsoft.com/office/powerpoint/2013/main/command">
      <pc:docMk/>
      <pc:sldMk cId="4292561439" sldId="280"/>
    </pc:sldMkLst>
    <p188:txBody>
      <a:bodyPr/>
      <a:lstStyle/>
      <a:p>
        <a:r>
          <a:rPr lang="en-GB"/>
          <a:t>Talk about this transalting to real life breaths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07C18-9A29-491C-937D-CA7AC4B17AAB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B32FA-D73A-4E07-A006-0A74A3C028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18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Moving on to software</a:t>
            </a:r>
          </a:p>
          <a:p>
            <a:r>
              <a:rPr lang="en-GB" dirty="0"/>
              <a:t>Comes included</a:t>
            </a:r>
          </a:p>
          <a:p>
            <a:r>
              <a:rPr lang="en-GB" dirty="0"/>
              <a:t>Allow to customise movement to needs or replicate a patient</a:t>
            </a:r>
          </a:p>
          <a:p>
            <a:r>
              <a:rPr lang="en-GB" dirty="0"/>
              <a:t>Dials</a:t>
            </a:r>
          </a:p>
          <a:p>
            <a:r>
              <a:rPr lang="en-GB" dirty="0"/>
              <a:t>sliders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FB32FA-D73A-4E07-A006-0A74A3C028C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702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8D1E7-C900-EA5F-66D7-86C877411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C3990B-1C90-71F3-0799-3DD53F078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B0D1F-0421-0BED-4559-8CFFC2492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F8E58-986C-B20F-77CB-7EA476B3B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D592D7-6ED7-F51F-D949-F2BBCB64B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63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89E50-58DA-DCB4-77BD-A06F22833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600E65-85BE-1EBA-7F52-3C4E282C75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AC72C-EF21-7245-E535-99C450D0C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CB7C9-29EE-74F0-EB8A-D84C15F58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D0B1D-8886-CB25-3FF8-181B4AA25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9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34C541-2DE9-204A-D15C-4459292157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3215BF-8E94-2A80-6DCB-5E72A8AD1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53FF0-61F7-903C-3C50-A7366635C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E0CB5-44FC-DF82-8878-97F342A41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5C5A3D-A16B-8DC0-AC4A-34628F5D1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625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203F8-DB56-E0BD-3B2D-85AAC7849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F84AA-5795-34AB-BBD9-5E6D1A01B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80090-72AE-214D-E941-751120CBE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B45C1-5E79-593B-3CFF-B50EF1F7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B34AA-B1B8-D250-F2A2-7C7EB1F0E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809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18F38-412D-5371-EE1D-754B9EF88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84A6E-AEB8-B3EE-18EF-470DA8B41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555B9-4D2C-48D4-54EF-E4A9ADF8B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6FBA9-EB7F-521E-8828-33E698EC4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EA07D-8A79-E6BD-8A5F-F8E1A9739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2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E431F-FA55-2E6D-28F0-4493DC326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34FC7-D12D-08BF-0513-48006D0061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784192-A753-643F-356D-E91ABED4BF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1B047-FF49-8AB0-266F-CB2058B22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6D8B4E-6E78-445A-31EB-C5D190ECB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F8DD0D-283B-9281-3C52-DA6211691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85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1DF49-A8FD-2782-6C81-4E1123978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0AB67-F9BF-E344-0677-3A6986D1F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DD31C-0086-B840-8A49-89F1A6541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E51979-1AD7-D3C3-EDD4-A12360CAA2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E8C338-4F95-8F1C-4B78-130AA45373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B48E3F-DD38-0FB1-C01C-F4594AC28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89C696-10BB-7E14-3F36-EBA7B74A0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6B698-9805-6610-968C-5C85E4373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FF4C1-C6CA-19EC-6DC7-469CFBEB4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C86280-79FA-BDB4-6672-EB77E3181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A42343-8BE8-74F7-D5FF-578008448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A09C5-1559-DD2C-0FBD-A3737FDD3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479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6277A2-567A-1A6B-0D43-665A59C4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04D0C1-C4C0-BB94-5A2F-8DAF931C8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5B0A3-BDB9-418C-3910-3092E934B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512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15A1E-C515-F911-C4C5-B9C5F379A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7F1ED-6AA9-108A-E501-219100AB8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AC3827-D846-2950-804A-F84D2B07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4F61A6-5ECF-EFD7-5ABF-BAE68F96C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B9931B-F8C7-CAAA-1401-195335392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5643E6-13EE-713A-A216-EC88A7B54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69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49B0B-78C5-5D8F-0B11-C5DA71161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2AA563-4AF8-C471-85FF-79ACB62411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E8F66-05BA-C4A4-BCDD-E77EDB43E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E99100-9FE2-C364-EEB3-9FA45E849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79CB3-6C9B-FC25-057E-C4351E7A3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BCD04B-9B4D-DFF8-331D-6ABFB59E2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5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87053-45D1-1EA3-D6F7-1B0834887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FBBC3-110C-4F3B-45FB-E96F01C73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B1688-4D3B-D3E1-F9E8-12846DD55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9210D3-C9AE-4002-8FFC-25B9138C72B9}" type="datetimeFigureOut">
              <a:rPr lang="en-GB" smtClean="0"/>
              <a:t>22/07/2024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97DC0-B61E-4A96-9CCF-0E478BA0A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3A1C3-10E4-4BF2-1D9E-7CD549FA07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1AA2B0-E672-409D-8C25-68CA89F4D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15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2.png"/><Relationship Id="rId3" Type="http://schemas.openxmlformats.org/officeDocument/2006/relationships/audio" Target="../media/media9.m4a"/><Relationship Id="rId7" Type="http://schemas.microsoft.com/office/2007/relationships/hdphoto" Target="../media/hdphoto1.wdp"/><Relationship Id="rId12" Type="http://schemas.openxmlformats.org/officeDocument/2006/relationships/image" Target="../media/image30.png"/><Relationship Id="rId2" Type="http://schemas.microsoft.com/office/2007/relationships/media" Target="../media/media9.m4a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11" Type="http://schemas.openxmlformats.org/officeDocument/2006/relationships/image" Target="../media/image29.png"/><Relationship Id="rId5" Type="http://schemas.openxmlformats.org/officeDocument/2006/relationships/image" Target="../media/image6.png"/><Relationship Id="rId15" Type="http://schemas.openxmlformats.org/officeDocument/2006/relationships/image" Target="../media/image9.png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1.png"/><Relationship Id="rId3" Type="http://schemas.openxmlformats.org/officeDocument/2006/relationships/audio" Target="../media/media10.m4a"/><Relationship Id="rId7" Type="http://schemas.openxmlformats.org/officeDocument/2006/relationships/image" Target="../media/image11.png"/><Relationship Id="rId12" Type="http://schemas.openxmlformats.org/officeDocument/2006/relationships/image" Target="../media/image34.png"/><Relationship Id="rId2" Type="http://schemas.microsoft.com/office/2007/relationships/media" Target="../media/media10.m4a"/><Relationship Id="rId1" Type="http://schemas.openxmlformats.org/officeDocument/2006/relationships/tags" Target="../tags/tag5.xml"/><Relationship Id="rId6" Type="http://schemas.openxmlformats.org/officeDocument/2006/relationships/image" Target="../media/image33.png"/><Relationship Id="rId11" Type="http://schemas.openxmlformats.org/officeDocument/2006/relationships/image" Target="../media/image26.png"/><Relationship Id="rId5" Type="http://schemas.openxmlformats.org/officeDocument/2006/relationships/image" Target="../media/image6.pn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4.png"/><Relationship Id="rId1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3.png"/><Relationship Id="rId18" Type="http://schemas.openxmlformats.org/officeDocument/2006/relationships/image" Target="../media/image9.png"/><Relationship Id="rId3" Type="http://schemas.openxmlformats.org/officeDocument/2006/relationships/audio" Target="../media/media11.m4a"/><Relationship Id="rId7" Type="http://schemas.openxmlformats.org/officeDocument/2006/relationships/image" Target="../media/image36.png"/><Relationship Id="rId12" Type="http://schemas.openxmlformats.org/officeDocument/2006/relationships/image" Target="../media/image34.png"/><Relationship Id="rId17" Type="http://schemas.openxmlformats.org/officeDocument/2006/relationships/image" Target="../media/image31.png"/><Relationship Id="rId2" Type="http://schemas.microsoft.com/office/2007/relationships/media" Target="../media/media11.m4a"/><Relationship Id="rId16" Type="http://schemas.openxmlformats.org/officeDocument/2006/relationships/image" Target="../media/image29.png"/><Relationship Id="rId1" Type="http://schemas.openxmlformats.org/officeDocument/2006/relationships/tags" Target="../tags/tag6.xml"/><Relationship Id="rId6" Type="http://schemas.openxmlformats.org/officeDocument/2006/relationships/image" Target="../media/image35.png"/><Relationship Id="rId11" Type="http://schemas.openxmlformats.org/officeDocument/2006/relationships/image" Target="../media/image26.png"/><Relationship Id="rId5" Type="http://schemas.openxmlformats.org/officeDocument/2006/relationships/image" Target="../media/image10.png"/><Relationship Id="rId15" Type="http://schemas.openxmlformats.org/officeDocument/2006/relationships/image" Target="../media/image30.pn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7.png"/><Relationship Id="rId1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4.png"/><Relationship Id="rId18" Type="http://schemas.openxmlformats.org/officeDocument/2006/relationships/image" Target="../media/image31.png"/><Relationship Id="rId3" Type="http://schemas.openxmlformats.org/officeDocument/2006/relationships/audio" Target="../media/media12.m4a"/><Relationship Id="rId7" Type="http://schemas.openxmlformats.org/officeDocument/2006/relationships/image" Target="../media/image35.png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" Type="http://schemas.microsoft.com/office/2007/relationships/media" Target="../media/media12.m4a"/><Relationship Id="rId16" Type="http://schemas.openxmlformats.org/officeDocument/2006/relationships/image" Target="../media/image30.png"/><Relationship Id="rId1" Type="http://schemas.openxmlformats.org/officeDocument/2006/relationships/tags" Target="../tags/tag7.xml"/><Relationship Id="rId6" Type="http://schemas.openxmlformats.org/officeDocument/2006/relationships/image" Target="../media/image38.png"/><Relationship Id="rId11" Type="http://schemas.openxmlformats.org/officeDocument/2006/relationships/image" Target="../media/image3.png"/><Relationship Id="rId5" Type="http://schemas.openxmlformats.org/officeDocument/2006/relationships/image" Target="../media/image10.png"/><Relationship Id="rId15" Type="http://schemas.openxmlformats.org/officeDocument/2006/relationships/image" Target="../media/image32.png"/><Relationship Id="rId10" Type="http://schemas.openxmlformats.org/officeDocument/2006/relationships/image" Target="../media/image37.png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Relationship Id="rId1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.png"/><Relationship Id="rId18" Type="http://schemas.openxmlformats.org/officeDocument/2006/relationships/image" Target="../media/image30.png"/><Relationship Id="rId3" Type="http://schemas.openxmlformats.org/officeDocument/2006/relationships/video" Target="../media/media13.avi"/><Relationship Id="rId21" Type="http://schemas.openxmlformats.org/officeDocument/2006/relationships/image" Target="../media/image39.png"/><Relationship Id="rId7" Type="http://schemas.openxmlformats.org/officeDocument/2006/relationships/image" Target="../media/image10.png"/><Relationship Id="rId12" Type="http://schemas.openxmlformats.org/officeDocument/2006/relationships/image" Target="../media/image37.png"/><Relationship Id="rId17" Type="http://schemas.openxmlformats.org/officeDocument/2006/relationships/image" Target="../media/image32.png"/><Relationship Id="rId2" Type="http://schemas.microsoft.com/office/2007/relationships/media" Target="../media/media13.avi"/><Relationship Id="rId16" Type="http://schemas.openxmlformats.org/officeDocument/2006/relationships/image" Target="../media/image33.png"/><Relationship Id="rId20" Type="http://schemas.openxmlformats.org/officeDocument/2006/relationships/image" Target="../media/image31.png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5.png"/><Relationship Id="rId24" Type="http://schemas.openxmlformats.org/officeDocument/2006/relationships/image" Target="../media/image9.png"/><Relationship Id="rId5" Type="http://schemas.openxmlformats.org/officeDocument/2006/relationships/audio" Target="../media/media14.m4a"/><Relationship Id="rId15" Type="http://schemas.openxmlformats.org/officeDocument/2006/relationships/image" Target="../media/image34.png"/><Relationship Id="rId23" Type="http://schemas.openxmlformats.org/officeDocument/2006/relationships/image" Target="../media/image40.png"/><Relationship Id="rId10" Type="http://schemas.openxmlformats.org/officeDocument/2006/relationships/image" Target="../media/image38.png"/><Relationship Id="rId19" Type="http://schemas.openxmlformats.org/officeDocument/2006/relationships/image" Target="../media/image29.png"/><Relationship Id="rId4" Type="http://schemas.microsoft.com/office/2007/relationships/media" Target="../media/media14.m4a"/><Relationship Id="rId9" Type="http://schemas.microsoft.com/office/2007/relationships/hdphoto" Target="../media/hdphoto1.wdp"/><Relationship Id="rId14" Type="http://schemas.openxmlformats.org/officeDocument/2006/relationships/image" Target="../media/image26.png"/><Relationship Id="rId22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.png"/><Relationship Id="rId18" Type="http://schemas.openxmlformats.org/officeDocument/2006/relationships/image" Target="../media/image29.png"/><Relationship Id="rId3" Type="http://schemas.openxmlformats.org/officeDocument/2006/relationships/video" Target="../media/media13.avi"/><Relationship Id="rId21" Type="http://schemas.microsoft.com/office/2007/relationships/hdphoto" Target="../media/hdphoto3.wdp"/><Relationship Id="rId7" Type="http://schemas.openxmlformats.org/officeDocument/2006/relationships/image" Target="../media/image6.png"/><Relationship Id="rId12" Type="http://schemas.openxmlformats.org/officeDocument/2006/relationships/image" Target="../media/image35.png"/><Relationship Id="rId17" Type="http://schemas.openxmlformats.org/officeDocument/2006/relationships/image" Target="../media/image30.png"/><Relationship Id="rId2" Type="http://schemas.microsoft.com/office/2007/relationships/media" Target="../media/media13.avi"/><Relationship Id="rId16" Type="http://schemas.openxmlformats.org/officeDocument/2006/relationships/image" Target="../media/image32.png"/><Relationship Id="rId20" Type="http://schemas.openxmlformats.org/officeDocument/2006/relationships/image" Target="../media/image3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8.png"/><Relationship Id="rId5" Type="http://schemas.openxmlformats.org/officeDocument/2006/relationships/audio" Target="../media/media15.m4a"/><Relationship Id="rId15" Type="http://schemas.openxmlformats.org/officeDocument/2006/relationships/image" Target="../media/image33.png"/><Relationship Id="rId23" Type="http://schemas.openxmlformats.org/officeDocument/2006/relationships/image" Target="../media/image9.png"/><Relationship Id="rId10" Type="http://schemas.openxmlformats.org/officeDocument/2006/relationships/image" Target="../media/image36.png"/><Relationship Id="rId19" Type="http://schemas.openxmlformats.org/officeDocument/2006/relationships/image" Target="../media/image31.png"/><Relationship Id="rId4" Type="http://schemas.microsoft.com/office/2007/relationships/media" Target="../media/media15.m4a"/><Relationship Id="rId9" Type="http://schemas.microsoft.com/office/2007/relationships/hdphoto" Target="../media/hdphoto1.wdp"/><Relationship Id="rId14" Type="http://schemas.openxmlformats.org/officeDocument/2006/relationships/image" Target="../media/image34.png"/><Relationship Id="rId22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3.png"/><Relationship Id="rId18" Type="http://schemas.openxmlformats.org/officeDocument/2006/relationships/image" Target="../media/image39.png"/><Relationship Id="rId3" Type="http://schemas.openxmlformats.org/officeDocument/2006/relationships/video" Target="../media/media13.avi"/><Relationship Id="rId21" Type="http://schemas.openxmlformats.org/officeDocument/2006/relationships/image" Target="../media/image4.png"/><Relationship Id="rId7" Type="http://schemas.microsoft.com/office/2007/relationships/hdphoto" Target="../media/hdphoto1.wdp"/><Relationship Id="rId12" Type="http://schemas.openxmlformats.org/officeDocument/2006/relationships/image" Target="../media/image34.png"/><Relationship Id="rId17" Type="http://schemas.openxmlformats.org/officeDocument/2006/relationships/image" Target="../media/image31.png"/><Relationship Id="rId2" Type="http://schemas.microsoft.com/office/2007/relationships/media" Target="../media/media13.avi"/><Relationship Id="rId16" Type="http://schemas.openxmlformats.org/officeDocument/2006/relationships/image" Target="../media/image29.png"/><Relationship Id="rId20" Type="http://schemas.openxmlformats.org/officeDocument/2006/relationships/image" Target="../media/image40.png"/><Relationship Id="rId1" Type="http://schemas.openxmlformats.org/officeDocument/2006/relationships/tags" Target="../tags/tag10.xml"/><Relationship Id="rId6" Type="http://schemas.openxmlformats.org/officeDocument/2006/relationships/image" Target="../media/image37.png"/><Relationship Id="rId11" Type="http://schemas.openxmlformats.org/officeDocument/2006/relationships/image" Target="../media/image3.png"/><Relationship Id="rId5" Type="http://schemas.openxmlformats.org/officeDocument/2006/relationships/image" Target="../media/image1.png"/><Relationship Id="rId15" Type="http://schemas.openxmlformats.org/officeDocument/2006/relationships/image" Target="../media/image30.png"/><Relationship Id="rId10" Type="http://schemas.openxmlformats.org/officeDocument/2006/relationships/image" Target="../media/image35.png"/><Relationship Id="rId19" Type="http://schemas.microsoft.com/office/2007/relationships/hdphoto" Target="../media/hdphoto3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8.png"/><Relationship Id="rId14" Type="http://schemas.openxmlformats.org/officeDocument/2006/relationships/image" Target="../media/image32.png"/><Relationship Id="rId22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1.png"/><Relationship Id="rId3" Type="http://schemas.openxmlformats.org/officeDocument/2006/relationships/video" Target="../media/media13.avi"/><Relationship Id="rId7" Type="http://schemas.openxmlformats.org/officeDocument/2006/relationships/image" Target="../media/image35.png"/><Relationship Id="rId12" Type="http://schemas.openxmlformats.org/officeDocument/2006/relationships/image" Target="../media/image29.png"/><Relationship Id="rId17" Type="http://schemas.openxmlformats.org/officeDocument/2006/relationships/image" Target="../media/image41.png"/><Relationship Id="rId2" Type="http://schemas.microsoft.com/office/2007/relationships/media" Target="../media/media13.avi"/><Relationship Id="rId16" Type="http://schemas.openxmlformats.org/officeDocument/2006/relationships/image" Target="../media/image40.png"/><Relationship Id="rId1" Type="http://schemas.openxmlformats.org/officeDocument/2006/relationships/tags" Target="../tags/tag11.xml"/><Relationship Id="rId6" Type="http://schemas.openxmlformats.org/officeDocument/2006/relationships/image" Target="../media/image38.png"/><Relationship Id="rId11" Type="http://schemas.openxmlformats.org/officeDocument/2006/relationships/image" Target="../media/image30.png"/><Relationship Id="rId5" Type="http://schemas.openxmlformats.org/officeDocument/2006/relationships/image" Target="../media/image1.png"/><Relationship Id="rId15" Type="http://schemas.microsoft.com/office/2007/relationships/hdphoto" Target="../media/hdphoto3.wdp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3.png"/><Relationship Id="rId1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12" Type="http://schemas.openxmlformats.org/officeDocument/2006/relationships/image" Target="../media/image1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1.sv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12" Type="http://schemas.openxmlformats.org/officeDocument/2006/relationships/image" Target="../media/image20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17.png"/><Relationship Id="rId10" Type="http://schemas.microsoft.com/office/2007/relationships/hdphoto" Target="../media/hdphoto2.wdp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12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microsoft.com/office/2007/relationships/hdphoto" Target="../media/hdphoto1.wdp"/><Relationship Id="rId11" Type="http://schemas.openxmlformats.org/officeDocument/2006/relationships/image" Target="../media/image21.svg"/><Relationship Id="rId5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image" Target="../media/image10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12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11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3" Type="http://schemas.openxmlformats.org/officeDocument/2006/relationships/audio" Target="../media/media6.m4a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microsoft.com/office/2007/relationships/media" Target="../media/media6.m4a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11" Type="http://schemas.openxmlformats.org/officeDocument/2006/relationships/image" Target="../media/image29.png"/><Relationship Id="rId5" Type="http://schemas.microsoft.com/office/2018/10/relationships/comments" Target="../comments/modernComment_106_92655F5C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9.png"/><Relationship Id="rId3" Type="http://schemas.openxmlformats.org/officeDocument/2006/relationships/audio" Target="../media/media7.m4a"/><Relationship Id="rId7" Type="http://schemas.openxmlformats.org/officeDocument/2006/relationships/image" Target="../media/image28.png"/><Relationship Id="rId12" Type="http://schemas.openxmlformats.org/officeDocument/2006/relationships/image" Target="../media/image26.png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microsoft.com/office/2018/10/relationships/comments" Target="../comments/modernComment_118_FFDB4A1F.xml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Relationship Id="rId1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1.png"/><Relationship Id="rId3" Type="http://schemas.openxmlformats.org/officeDocument/2006/relationships/audio" Target="../media/media8.m4a"/><Relationship Id="rId7" Type="http://schemas.microsoft.com/office/2007/relationships/hdphoto" Target="../media/hdphoto1.wdp"/><Relationship Id="rId12" Type="http://schemas.openxmlformats.org/officeDocument/2006/relationships/image" Target="../media/image30.png"/><Relationship Id="rId2" Type="http://schemas.microsoft.com/office/2007/relationships/media" Target="../media/media8.m4a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11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9458087-46BD-A40F-62E0-F0183090FCC0}"/>
              </a:ext>
            </a:extLst>
          </p:cNvPr>
          <p:cNvSpPr txBox="1"/>
          <p:nvPr/>
        </p:nvSpPr>
        <p:spPr>
          <a:xfrm rot="16200000">
            <a:off x="8226989" y="9358213"/>
            <a:ext cx="70457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INTRODUCTION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F5015A-3195-0F4E-4FA2-6759C3897794}"/>
              </a:ext>
            </a:extLst>
          </p:cNvPr>
          <p:cNvGrpSpPr/>
          <p:nvPr/>
        </p:nvGrpSpPr>
        <p:grpSpPr>
          <a:xfrm>
            <a:off x="-12137834" y="1175547"/>
            <a:ext cx="11690570" cy="2062278"/>
            <a:chOff x="0" y="1235070"/>
            <a:chExt cx="11100804" cy="188812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BAE3F5-5B7F-302F-C616-34B23B34F7DF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solidFill>
              <a:srgbClr val="6D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lowchart: Delay 11">
              <a:extLst>
                <a:ext uri="{FF2B5EF4-FFF2-40B4-BE49-F238E27FC236}">
                  <a16:creationId xmlns:a16="http://schemas.microsoft.com/office/drawing/2014/main" id="{86EB6743-F8C4-CCEF-AC6D-1839BD8D3671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solidFill>
              <a:srgbClr val="6D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062F1B0A-9B65-413C-3593-8D27C39C36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7503">
            <a:off x="-4356257" y="2403972"/>
            <a:ext cx="11848874" cy="6554797"/>
          </a:xfrm>
          <a:prstGeom prst="rect">
            <a:avLst/>
          </a:prstGeom>
        </p:spPr>
      </p:pic>
      <p:pic>
        <p:nvPicPr>
          <p:cNvPr id="54" name="Picture 53" descr="A red and black wavy lines&#10;&#10;Description automatically generated">
            <a:extLst>
              <a:ext uri="{FF2B5EF4-FFF2-40B4-BE49-F238E27FC236}">
                <a16:creationId xmlns:a16="http://schemas.microsoft.com/office/drawing/2014/main" id="{011D0CD8-9B94-FB40-1610-3AEBCCEE7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0904" flipH="1">
            <a:off x="4084369" y="1591923"/>
            <a:ext cx="12122458" cy="8665330"/>
          </a:xfrm>
          <a:prstGeom prst="rect">
            <a:avLst/>
          </a:prstGeom>
        </p:spPr>
      </p:pic>
      <p:sp>
        <p:nvSpPr>
          <p:cNvPr id="21" name="Flowchart: Data 20">
            <a:extLst>
              <a:ext uri="{FF2B5EF4-FFF2-40B4-BE49-F238E27FC236}">
                <a16:creationId xmlns:a16="http://schemas.microsoft.com/office/drawing/2014/main" id="{A90AEE4E-0E25-FB44-4D5A-DD80E8F42A75}"/>
              </a:ext>
            </a:extLst>
          </p:cNvPr>
          <p:cNvSpPr/>
          <p:nvPr/>
        </p:nvSpPr>
        <p:spPr>
          <a:xfrm rot="18799294" flipV="1">
            <a:off x="6542318" y="3798263"/>
            <a:ext cx="6531553" cy="2441771"/>
          </a:xfrm>
          <a:prstGeom prst="flowChartInputOutput">
            <a:avLst/>
          </a:prstGeom>
          <a:solidFill>
            <a:schemeClr val="tx1">
              <a:alpha val="67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230870"/>
            <a:ext cx="5838716" cy="1244235"/>
          </a:xfrm>
          <a:prstGeom prst="rect">
            <a:avLst/>
          </a:prstGeom>
        </p:spPr>
      </p:pic>
      <p:pic>
        <p:nvPicPr>
          <p:cNvPr id="5" name="Picture 4" descr="A machine with a round object&#10;&#10;Description automatically generated">
            <a:extLst>
              <a:ext uri="{FF2B5EF4-FFF2-40B4-BE49-F238E27FC236}">
                <a16:creationId xmlns:a16="http://schemas.microsoft.com/office/drawing/2014/main" id="{65F43B97-CAEB-32B4-F909-EA8944456C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162" y="852987"/>
            <a:ext cx="7172045" cy="6168522"/>
          </a:xfrm>
          <a:prstGeom prst="rect">
            <a:avLst/>
          </a:prstGeom>
        </p:spPr>
      </p:pic>
      <p:pic>
        <p:nvPicPr>
          <p:cNvPr id="8" name="Picture 7" descr="A red and black logo&#10;&#10;Description automatically generated">
            <a:extLst>
              <a:ext uri="{FF2B5EF4-FFF2-40B4-BE49-F238E27FC236}">
                <a16:creationId xmlns:a16="http://schemas.microsoft.com/office/drawing/2014/main" id="{98496A71-6087-FAB2-224F-2C7DDA1AC6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2" y="2567950"/>
            <a:ext cx="5063997" cy="1857712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93E1A5BF-3D31-F56A-B09E-6E84A11A3898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599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and black wavy lines&#10;&#10;Description automatically generated">
            <a:extLst>
              <a:ext uri="{FF2B5EF4-FFF2-40B4-BE49-F238E27FC236}">
                <a16:creationId xmlns:a16="http://schemas.microsoft.com/office/drawing/2014/main" id="{E4F5C385-5B94-B4E7-A6B2-C5A51865E95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05401" flipH="1">
            <a:off x="-1615992" y="-1111455"/>
            <a:ext cx="11199917" cy="383815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062F1B0A-9B65-413C-3593-8D27C39C368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01361">
            <a:off x="5725602" y="2365122"/>
            <a:ext cx="8907845" cy="6011651"/>
          </a:xfrm>
          <a:prstGeom prst="rect">
            <a:avLst/>
          </a:prstGeom>
        </p:spPr>
      </p:pic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187312" y="-4086565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pic>
        <p:nvPicPr>
          <p:cNvPr id="7" name="Picture 6" descr="A machine with a wheel&#10;&#10;Description automatically generated with medium confidence">
            <a:extLst>
              <a:ext uri="{FF2B5EF4-FFF2-40B4-BE49-F238E27FC236}">
                <a16:creationId xmlns:a16="http://schemas.microsoft.com/office/drawing/2014/main" id="{6EED155D-16CD-E5CF-1D6C-BAEE67AAE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565" y="5853164"/>
            <a:ext cx="5584983" cy="3287142"/>
          </a:xfrm>
          <a:prstGeom prst="rect">
            <a:avLst/>
          </a:prstGeom>
        </p:spPr>
      </p:pic>
      <p:pic>
        <p:nvPicPr>
          <p:cNvPr id="8" name="Picture 7" descr="A computer with a screen on&#10;&#10;Description automatically generated">
            <a:extLst>
              <a:ext uri="{FF2B5EF4-FFF2-40B4-BE49-F238E27FC236}">
                <a16:creationId xmlns:a16="http://schemas.microsoft.com/office/drawing/2014/main" id="{72791F9A-5504-D07A-61A9-4FA040CC12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-1395166"/>
            <a:ext cx="9724114" cy="97241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148455" y="1233361"/>
            <a:ext cx="41409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shift (between the phantom insert and chest wall arms)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factor (increase or decreases the amount the phantom insert arm moves to that of the chest wall arm)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Noise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Phantom Insert arm rotation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Rotational hysteresis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8988063" y="-3457482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F38591-3C10-867A-F850-9524C279C57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39" t="16724" r="2059" b="7723"/>
          <a:stretch/>
        </p:blipFill>
        <p:spPr>
          <a:xfrm>
            <a:off x="257284" y="1644345"/>
            <a:ext cx="6287699" cy="4056990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B10C7F67-9CFF-8AE0-A2FB-1A3DDC2B172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" t="16406" r="1808" b="7168"/>
          <a:stretch/>
        </p:blipFill>
        <p:spPr>
          <a:xfrm>
            <a:off x="268982" y="1644345"/>
            <a:ext cx="6302349" cy="4122712"/>
          </a:xfrm>
          <a:prstGeom prst="rect">
            <a:avLst/>
          </a:prstGeom>
        </p:spPr>
      </p:pic>
      <p:pic>
        <p:nvPicPr>
          <p:cNvPr id="13" name="Picture 12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F02863AB-84FD-5E79-1049-8A0675A371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2747" y="-1200590"/>
            <a:ext cx="9723600" cy="9723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DB5506-5715-28F6-8452-29694D6F4232}"/>
              </a:ext>
            </a:extLst>
          </p:cNvPr>
          <p:cNvSpPr txBox="1"/>
          <p:nvPr/>
        </p:nvSpPr>
        <p:spPr>
          <a:xfrm>
            <a:off x="7099950" y="-4454192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20820-6C8A-BE2E-3CDC-F07E3F51BAD7}"/>
              </a:ext>
            </a:extLst>
          </p:cNvPr>
          <p:cNvSpPr txBox="1"/>
          <p:nvPr/>
        </p:nvSpPr>
        <p:spPr>
          <a:xfrm rot="16200000">
            <a:off x="8988063" y="2786348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ADVANCED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F374B-F034-696C-EC1C-12E632229A38}"/>
              </a:ext>
            </a:extLst>
          </p:cNvPr>
          <p:cNvSpPr txBox="1"/>
          <p:nvPr/>
        </p:nvSpPr>
        <p:spPr>
          <a:xfrm>
            <a:off x="7099950" y="-5189801"/>
            <a:ext cx="43463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4F13B6-9F31-AF96-8F97-C468CD51C8FD}"/>
              </a:ext>
            </a:extLst>
          </p:cNvPr>
          <p:cNvSpPr txBox="1"/>
          <p:nvPr/>
        </p:nvSpPr>
        <p:spPr>
          <a:xfrm>
            <a:off x="7572582" y="7143108"/>
            <a:ext cx="36997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Example wave forms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software also includes a page of preset example wave forms for quick and simple quality assessment testing. 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2" name="Audio 31">
            <a:hlinkClick r:id="" action="ppaction://media"/>
            <a:extLst>
              <a:ext uri="{FF2B5EF4-FFF2-40B4-BE49-F238E27FC236}">
                <a16:creationId xmlns:a16="http://schemas.microsoft.com/office/drawing/2014/main" id="{615CABAA-738D-DBFB-954B-DA7965FB799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37" name="Frame 36">
            <a:extLst>
              <a:ext uri="{FF2B5EF4-FFF2-40B4-BE49-F238E27FC236}">
                <a16:creationId xmlns:a16="http://schemas.microsoft.com/office/drawing/2014/main" id="{47B27DF0-A889-AAEF-FB3D-D8309DECA5C0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19121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63831">
        <p159:morph option="byObject"/>
      </p:transition>
    </mc:Choice>
    <mc:Fallback>
      <p:transition spd="slow" advTm="638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902609FA-6F61-59C6-551D-6A000596F3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t="16180" r="1216" b="7305"/>
          <a:stretch/>
        </p:blipFill>
        <p:spPr>
          <a:xfrm>
            <a:off x="246084" y="1626614"/>
            <a:ext cx="6337689" cy="41135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A6A6EF-4EA1-04A7-5DCA-2F1B7C04B29E}"/>
              </a:ext>
            </a:extLst>
          </p:cNvPr>
          <p:cNvSpPr txBox="1"/>
          <p:nvPr/>
        </p:nvSpPr>
        <p:spPr>
          <a:xfrm>
            <a:off x="441222" y="6899834"/>
            <a:ext cx="33209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Wave viewer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Here you can see your generated wave which can be exported or saved for future use.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A00B64-E4DC-1865-3ABE-23822C9F245F}"/>
              </a:ext>
            </a:extLst>
          </p:cNvPr>
          <p:cNvSpPr txBox="1"/>
          <p:nvPr/>
        </p:nvSpPr>
        <p:spPr>
          <a:xfrm>
            <a:off x="430783" y="8354498"/>
            <a:ext cx="3320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complicated realistic human like wave could be created for accurate radiotherapy planning.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46A2D8-D59D-3AF2-2E1D-78D15D344DAA}"/>
              </a:ext>
            </a:extLst>
          </p:cNvPr>
          <p:cNvSpPr txBox="1"/>
          <p:nvPr/>
        </p:nvSpPr>
        <p:spPr>
          <a:xfrm>
            <a:off x="-4061722" y="2406087"/>
            <a:ext cx="36997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Example wave forms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software also includes a page of preset example wave forms for quick and simple quality assessment testing. 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21" descr="A screenshot of a computer&#10;&#10;Description automatically generated">
            <a:extLst>
              <a:ext uri="{FF2B5EF4-FFF2-40B4-BE49-F238E27FC236}">
                <a16:creationId xmlns:a16="http://schemas.microsoft.com/office/drawing/2014/main" id="{D05F933B-8A3F-0087-7537-64C1222EF04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t="16180" r="1216" b="7305"/>
          <a:stretch/>
        </p:blipFill>
        <p:spPr>
          <a:xfrm>
            <a:off x="257284" y="1602631"/>
            <a:ext cx="6337689" cy="4113537"/>
          </a:xfrm>
          <a:prstGeom prst="rect">
            <a:avLst/>
          </a:prstGeom>
        </p:spPr>
      </p:pic>
      <p:pic>
        <p:nvPicPr>
          <p:cNvPr id="2" name="Picture 1" descr="A red and black wavy lines&#10;&#10;Description automatically generated">
            <a:extLst>
              <a:ext uri="{FF2B5EF4-FFF2-40B4-BE49-F238E27FC236}">
                <a16:creationId xmlns:a16="http://schemas.microsoft.com/office/drawing/2014/main" id="{E4F5C385-5B94-B4E7-A6B2-C5A51865E95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05401" flipH="1">
            <a:off x="-1615992" y="-1111455"/>
            <a:ext cx="11199917" cy="383815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062F1B0A-9B65-413C-3593-8D27C39C368C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01361">
            <a:off x="5725602" y="2365122"/>
            <a:ext cx="8907845" cy="6011651"/>
          </a:xfrm>
          <a:prstGeom prst="rect">
            <a:avLst/>
          </a:prstGeom>
        </p:spPr>
      </p:pic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187312" y="-4086565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pic>
        <p:nvPicPr>
          <p:cNvPr id="7" name="Picture 6" descr="A machine with a wheel&#10;&#10;Description automatically generated with medium confidence">
            <a:extLst>
              <a:ext uri="{FF2B5EF4-FFF2-40B4-BE49-F238E27FC236}">
                <a16:creationId xmlns:a16="http://schemas.microsoft.com/office/drawing/2014/main" id="{6EED155D-16CD-E5CF-1D6C-BAEE67AAE0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565" y="5853164"/>
            <a:ext cx="5584983" cy="32871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534796" y="1973540"/>
            <a:ext cx="36997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Example wave forms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software also includes a page of preset example wave forms for quick and simple quality assessment testing. 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8988063" y="-3457482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A2295D76-344E-9213-CE77-940B74FF129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" t="15929" r="515" b="7088"/>
          <a:stretch/>
        </p:blipFill>
        <p:spPr>
          <a:xfrm>
            <a:off x="271080" y="1638510"/>
            <a:ext cx="6287698" cy="4125624"/>
          </a:xfrm>
          <a:prstGeom prst="rect">
            <a:avLst/>
          </a:prstGeom>
        </p:spPr>
      </p:pic>
      <p:pic>
        <p:nvPicPr>
          <p:cNvPr id="13" name="Picture 12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F02863AB-84FD-5E79-1049-8A0675A371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2800" y="-1202400"/>
            <a:ext cx="9723600" cy="9723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DB5506-5715-28F6-8452-29694D6F4232}"/>
              </a:ext>
            </a:extLst>
          </p:cNvPr>
          <p:cNvSpPr txBox="1"/>
          <p:nvPr/>
        </p:nvSpPr>
        <p:spPr>
          <a:xfrm>
            <a:off x="7099950" y="-4454192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20820-6C8A-BE2E-3CDC-F07E3F51BAD7}"/>
              </a:ext>
            </a:extLst>
          </p:cNvPr>
          <p:cNvSpPr txBox="1"/>
          <p:nvPr/>
        </p:nvSpPr>
        <p:spPr>
          <a:xfrm rot="16200000">
            <a:off x="8988063" y="2786348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ADVANCED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F374B-F034-696C-EC1C-12E632229A38}"/>
              </a:ext>
            </a:extLst>
          </p:cNvPr>
          <p:cNvSpPr txBox="1"/>
          <p:nvPr/>
        </p:nvSpPr>
        <p:spPr>
          <a:xfrm>
            <a:off x="7099950" y="-5189801"/>
            <a:ext cx="43463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881FF-4450-D0F5-8082-B80BF076FC8A}"/>
              </a:ext>
            </a:extLst>
          </p:cNvPr>
          <p:cNvSpPr txBox="1"/>
          <p:nvPr/>
        </p:nvSpPr>
        <p:spPr>
          <a:xfrm>
            <a:off x="7276401" y="-4798541"/>
            <a:ext cx="41409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shift (between the phantom insert and chest wall arms)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factor (increase or decreases the amount the phantom insert arm moves to that of the chest wall arm)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Noise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Phantom Insert arm rotation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Rotational hysteresis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A54140-0630-9419-5ED2-B6941A9D829E}"/>
              </a:ext>
            </a:extLst>
          </p:cNvPr>
          <p:cNvSpPr txBox="1"/>
          <p:nvPr/>
        </p:nvSpPr>
        <p:spPr>
          <a:xfrm rot="16200000">
            <a:off x="8943522" y="7744172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VIEWING</a:t>
            </a:r>
          </a:p>
        </p:txBody>
      </p:sp>
      <p:pic>
        <p:nvPicPr>
          <p:cNvPr id="47" name="Audio 46">
            <a:hlinkClick r:id="" action="ppaction://media"/>
            <a:extLst>
              <a:ext uri="{FF2B5EF4-FFF2-40B4-BE49-F238E27FC236}">
                <a16:creationId xmlns:a16="http://schemas.microsoft.com/office/drawing/2014/main" id="{71562EB3-BBDB-F6BF-0A06-54E56E8CEF1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52" name="Frame 51">
            <a:extLst>
              <a:ext uri="{FF2B5EF4-FFF2-40B4-BE49-F238E27FC236}">
                <a16:creationId xmlns:a16="http://schemas.microsoft.com/office/drawing/2014/main" id="{A9548B2B-45C8-FC49-0616-9CD3F5DF3237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33982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41218">
        <p159:morph option="byObject"/>
      </p:transition>
    </mc:Choice>
    <mc:Fallback>
      <p:transition spd="slow" advTm="412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30EFD4-A154-8BED-3513-F0D2A5B20F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99" t="16502" r="1542" b="8551"/>
          <a:stretch/>
        </p:blipFill>
        <p:spPr>
          <a:xfrm>
            <a:off x="4407896" y="1644588"/>
            <a:ext cx="6348125" cy="4064653"/>
          </a:xfrm>
          <a:prstGeom prst="rect">
            <a:avLst/>
          </a:prstGeom>
        </p:spPr>
      </p:pic>
      <p:pic>
        <p:nvPicPr>
          <p:cNvPr id="34" name="Picture 33" descr="A red and black wavy lines&#10;&#10;Description automatically generated">
            <a:extLst>
              <a:ext uri="{FF2B5EF4-FFF2-40B4-BE49-F238E27FC236}">
                <a16:creationId xmlns:a16="http://schemas.microsoft.com/office/drawing/2014/main" id="{60C31C09-6947-26DA-BFCE-C8CABBF2AA5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4178" flipH="1">
            <a:off x="-218243" y="-1898211"/>
            <a:ext cx="12865353" cy="5312096"/>
          </a:xfrm>
          <a:prstGeom prst="rect">
            <a:avLst/>
          </a:prstGeom>
        </p:spPr>
      </p:pic>
      <p:pic>
        <p:nvPicPr>
          <p:cNvPr id="36" name="Picture 35" descr="A red and black wavy lines&#10;&#10;Description automatically generated">
            <a:extLst>
              <a:ext uri="{FF2B5EF4-FFF2-40B4-BE49-F238E27FC236}">
                <a16:creationId xmlns:a16="http://schemas.microsoft.com/office/drawing/2014/main" id="{E1882D5E-7D7B-81E2-5950-4A96BA7A385D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69373">
            <a:off x="131445" y="3589613"/>
            <a:ext cx="12754606" cy="601165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187312" y="-4086565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pic>
        <p:nvPicPr>
          <p:cNvPr id="7" name="Picture 6" descr="A machine with a wheel&#10;&#10;Description automatically generated with medium confidence">
            <a:extLst>
              <a:ext uri="{FF2B5EF4-FFF2-40B4-BE49-F238E27FC236}">
                <a16:creationId xmlns:a16="http://schemas.microsoft.com/office/drawing/2014/main" id="{6EED155D-16CD-E5CF-1D6C-BAEE67AAE0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565" y="5853164"/>
            <a:ext cx="5584983" cy="32871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496986" y="-3215164"/>
            <a:ext cx="36997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Example wave forms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software also includes a page of preset example wave forms for quick and simple quality assessment testing. 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8988063" y="-3457482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A2295D76-344E-9213-CE77-940B74FF129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" t="15929" r="515" b="7088"/>
          <a:stretch/>
        </p:blipFill>
        <p:spPr>
          <a:xfrm>
            <a:off x="4407896" y="1634903"/>
            <a:ext cx="6358565" cy="4113536"/>
          </a:xfrm>
          <a:prstGeom prst="rect">
            <a:avLst/>
          </a:prstGeom>
        </p:spPr>
      </p:pic>
      <p:pic>
        <p:nvPicPr>
          <p:cNvPr id="24" name="Picture 23" descr="A screenshot of a computer&#10;&#10;Description automatically generated">
            <a:extLst>
              <a:ext uri="{FF2B5EF4-FFF2-40B4-BE49-F238E27FC236}">
                <a16:creationId xmlns:a16="http://schemas.microsoft.com/office/drawing/2014/main" id="{BDC64732-CA15-8870-137E-C2428BEBC8A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t="16180" r="1216" b="7305"/>
          <a:stretch/>
        </p:blipFill>
        <p:spPr>
          <a:xfrm>
            <a:off x="4418333" y="1603236"/>
            <a:ext cx="6337689" cy="41135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DB5506-5715-28F6-8452-29694D6F4232}"/>
              </a:ext>
            </a:extLst>
          </p:cNvPr>
          <p:cNvSpPr txBox="1"/>
          <p:nvPr/>
        </p:nvSpPr>
        <p:spPr>
          <a:xfrm>
            <a:off x="7099950" y="-4454192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20820-6C8A-BE2E-3CDC-F07E3F51BAD7}"/>
              </a:ext>
            </a:extLst>
          </p:cNvPr>
          <p:cNvSpPr txBox="1"/>
          <p:nvPr/>
        </p:nvSpPr>
        <p:spPr>
          <a:xfrm rot="16200000">
            <a:off x="8957285" y="-3439491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ADVANCED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F374B-F034-696C-EC1C-12E632229A38}"/>
              </a:ext>
            </a:extLst>
          </p:cNvPr>
          <p:cNvSpPr txBox="1"/>
          <p:nvPr/>
        </p:nvSpPr>
        <p:spPr>
          <a:xfrm>
            <a:off x="7099950" y="-5189801"/>
            <a:ext cx="43463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881FF-4450-D0F5-8082-B80BF076FC8A}"/>
              </a:ext>
            </a:extLst>
          </p:cNvPr>
          <p:cNvSpPr txBox="1"/>
          <p:nvPr/>
        </p:nvSpPr>
        <p:spPr>
          <a:xfrm>
            <a:off x="7276401" y="-4798541"/>
            <a:ext cx="41409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shift (between the phantom insert and chest wall arms)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factor (increase or decreases the amount the phantom insert arm moves to that of the chest wall arm)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Noise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Phantom Insert arm rotation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Rotational hysteresis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284B62-F036-B4FF-438E-BCCECC865874}"/>
              </a:ext>
            </a:extLst>
          </p:cNvPr>
          <p:cNvSpPr txBox="1"/>
          <p:nvPr/>
        </p:nvSpPr>
        <p:spPr>
          <a:xfrm rot="16200000">
            <a:off x="8972675" y="1992841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VIEWING</a:t>
            </a:r>
          </a:p>
        </p:txBody>
      </p:sp>
      <p:pic>
        <p:nvPicPr>
          <p:cNvPr id="30" name="Picture 29" descr="A screenshot of a computer&#10;&#10;Description automatically generated">
            <a:extLst>
              <a:ext uri="{FF2B5EF4-FFF2-40B4-BE49-F238E27FC236}">
                <a16:creationId xmlns:a16="http://schemas.microsoft.com/office/drawing/2014/main" id="{FC70988C-3092-54F2-A632-0AC601B2401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" t="16406" r="1808" b="7168"/>
          <a:stretch/>
        </p:blipFill>
        <p:spPr>
          <a:xfrm>
            <a:off x="-28364471" y="1208657"/>
            <a:ext cx="6302349" cy="41227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46B7F5B-0588-6A6D-A0B7-1F60C3E536D4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039" t="16724" r="2059" b="7723"/>
          <a:stretch/>
        </p:blipFill>
        <p:spPr>
          <a:xfrm>
            <a:off x="-28523183" y="1274379"/>
            <a:ext cx="6287699" cy="4056990"/>
          </a:xfrm>
          <a:prstGeom prst="rect">
            <a:avLst/>
          </a:prstGeom>
        </p:spPr>
      </p:pic>
      <p:pic>
        <p:nvPicPr>
          <p:cNvPr id="33" name="Picture 32" descr="A computer with a screen on&#10;&#10;Description automatically generated">
            <a:extLst>
              <a:ext uri="{FF2B5EF4-FFF2-40B4-BE49-F238E27FC236}">
                <a16:creationId xmlns:a16="http://schemas.microsoft.com/office/drawing/2014/main" id="{045C84E2-5A58-3161-7FD2-ABB8528866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41390" y="-1581492"/>
            <a:ext cx="9724114" cy="972411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5A0474F-7B30-B950-A168-03A83439A4E3}"/>
              </a:ext>
            </a:extLst>
          </p:cNvPr>
          <p:cNvSpPr txBox="1"/>
          <p:nvPr/>
        </p:nvSpPr>
        <p:spPr>
          <a:xfrm>
            <a:off x="469774" y="2071415"/>
            <a:ext cx="33209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Wave viewer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Here you can see your generated wave which can be exported or saved for future use.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12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F02863AB-84FD-5E79-1049-8A0675A371A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186" y="-1198903"/>
            <a:ext cx="9723600" cy="9723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D77985-BB48-5BAC-5A99-D7E94641E1F7}"/>
              </a:ext>
            </a:extLst>
          </p:cNvPr>
          <p:cNvSpPr txBox="1"/>
          <p:nvPr/>
        </p:nvSpPr>
        <p:spPr>
          <a:xfrm>
            <a:off x="459335" y="3526079"/>
            <a:ext cx="3320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complicated and realistic human-like wave could be created for accurate radiotherapy planning.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5F2A3F-16DB-4A34-2B71-51D2F1964DD8}"/>
              </a:ext>
            </a:extLst>
          </p:cNvPr>
          <p:cNvSpPr txBox="1"/>
          <p:nvPr/>
        </p:nvSpPr>
        <p:spPr>
          <a:xfrm>
            <a:off x="-2783047" y="3539517"/>
            <a:ext cx="33209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 a simple wave for repeatable and reliable quality assessment and control testing.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0" name="Audio 39">
            <a:hlinkClick r:id="" action="ppaction://media"/>
            <a:extLst>
              <a:ext uri="{FF2B5EF4-FFF2-40B4-BE49-F238E27FC236}">
                <a16:creationId xmlns:a16="http://schemas.microsoft.com/office/drawing/2014/main" id="{9265515C-39D1-5238-2521-2F1413E756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45" name="Frame 44">
            <a:extLst>
              <a:ext uri="{FF2B5EF4-FFF2-40B4-BE49-F238E27FC236}">
                <a16:creationId xmlns:a16="http://schemas.microsoft.com/office/drawing/2014/main" id="{DC72868B-1B49-2CE9-750A-5B6397B0D336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89952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31768">
        <p159:morph option="byObject"/>
      </p:transition>
    </mc:Choice>
    <mc:Fallback>
      <p:transition spd="slow" advTm="317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C3DAE1D-CD98-2261-43BB-3CB447A5DE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74" t="16465" r="1483" b="7373"/>
          <a:stretch/>
        </p:blipFill>
        <p:spPr>
          <a:xfrm>
            <a:off x="4407896" y="1654810"/>
            <a:ext cx="6310660" cy="4093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30EFD4-A154-8BED-3513-F0D2A5B20FB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99" t="16502" r="1542" b="8551"/>
          <a:stretch/>
        </p:blipFill>
        <p:spPr>
          <a:xfrm>
            <a:off x="4407896" y="1644588"/>
            <a:ext cx="6348125" cy="4064653"/>
          </a:xfrm>
          <a:prstGeom prst="rect">
            <a:avLst/>
          </a:prstGeom>
        </p:spPr>
      </p:pic>
      <p:pic>
        <p:nvPicPr>
          <p:cNvPr id="34" name="Picture 33" descr="A red and black wavy lines&#10;&#10;Description automatically generated">
            <a:extLst>
              <a:ext uri="{FF2B5EF4-FFF2-40B4-BE49-F238E27FC236}">
                <a16:creationId xmlns:a16="http://schemas.microsoft.com/office/drawing/2014/main" id="{60C31C09-6947-26DA-BFCE-C8CABBF2AA5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4178" flipH="1">
            <a:off x="-218243" y="-1898211"/>
            <a:ext cx="12865353" cy="5312096"/>
          </a:xfrm>
          <a:prstGeom prst="rect">
            <a:avLst/>
          </a:prstGeom>
        </p:spPr>
      </p:pic>
      <p:pic>
        <p:nvPicPr>
          <p:cNvPr id="36" name="Picture 35" descr="A red and black wavy lines&#10;&#10;Description automatically generated">
            <a:extLst>
              <a:ext uri="{FF2B5EF4-FFF2-40B4-BE49-F238E27FC236}">
                <a16:creationId xmlns:a16="http://schemas.microsoft.com/office/drawing/2014/main" id="{E1882D5E-7D7B-81E2-5950-4A96BA7A385D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69373">
            <a:off x="131445" y="3589613"/>
            <a:ext cx="12754606" cy="601165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187312" y="-4086565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pic>
        <p:nvPicPr>
          <p:cNvPr id="7" name="Picture 6" descr="A machine with a wheel&#10;&#10;Description automatically generated with medium confidence">
            <a:extLst>
              <a:ext uri="{FF2B5EF4-FFF2-40B4-BE49-F238E27FC236}">
                <a16:creationId xmlns:a16="http://schemas.microsoft.com/office/drawing/2014/main" id="{6EED155D-16CD-E5CF-1D6C-BAEE67AAE0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565" y="5853164"/>
            <a:ext cx="5584983" cy="32871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496986" y="-3215164"/>
            <a:ext cx="36997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Example wave forms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software also includes a page of preset example wave forms for quick and simple quality assessment testing. 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8988063" y="-3457482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A2295D76-344E-9213-CE77-940B74FF129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" t="15929" r="515" b="7088"/>
          <a:stretch/>
        </p:blipFill>
        <p:spPr>
          <a:xfrm>
            <a:off x="4407896" y="1634903"/>
            <a:ext cx="6358565" cy="4113536"/>
          </a:xfrm>
          <a:prstGeom prst="rect">
            <a:avLst/>
          </a:prstGeom>
        </p:spPr>
      </p:pic>
      <p:pic>
        <p:nvPicPr>
          <p:cNvPr id="24" name="Picture 23" descr="A screenshot of a computer&#10;&#10;Description automatically generated">
            <a:extLst>
              <a:ext uri="{FF2B5EF4-FFF2-40B4-BE49-F238E27FC236}">
                <a16:creationId xmlns:a16="http://schemas.microsoft.com/office/drawing/2014/main" id="{BDC64732-CA15-8870-137E-C2428BEBC8A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t="16180" r="1216" b="7305"/>
          <a:stretch/>
        </p:blipFill>
        <p:spPr>
          <a:xfrm>
            <a:off x="4418333" y="1603236"/>
            <a:ext cx="6337689" cy="41135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DB5506-5715-28F6-8452-29694D6F4232}"/>
              </a:ext>
            </a:extLst>
          </p:cNvPr>
          <p:cNvSpPr txBox="1"/>
          <p:nvPr/>
        </p:nvSpPr>
        <p:spPr>
          <a:xfrm>
            <a:off x="7099950" y="-4454192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20820-6C8A-BE2E-3CDC-F07E3F51BAD7}"/>
              </a:ext>
            </a:extLst>
          </p:cNvPr>
          <p:cNvSpPr txBox="1"/>
          <p:nvPr/>
        </p:nvSpPr>
        <p:spPr>
          <a:xfrm rot="16200000">
            <a:off x="8957285" y="-3439491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ADVANCED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F374B-F034-696C-EC1C-12E632229A38}"/>
              </a:ext>
            </a:extLst>
          </p:cNvPr>
          <p:cNvSpPr txBox="1"/>
          <p:nvPr/>
        </p:nvSpPr>
        <p:spPr>
          <a:xfrm>
            <a:off x="7099950" y="-5189801"/>
            <a:ext cx="43463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881FF-4450-D0F5-8082-B80BF076FC8A}"/>
              </a:ext>
            </a:extLst>
          </p:cNvPr>
          <p:cNvSpPr txBox="1"/>
          <p:nvPr/>
        </p:nvSpPr>
        <p:spPr>
          <a:xfrm>
            <a:off x="7276401" y="-4798541"/>
            <a:ext cx="41409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shift (between the phantom insert and chest wall arms)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factor (increase or decreases the amount the phantom insert arm moves to that of the chest wall arm)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Noise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Phantom Insert arm rotation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Rotational hysteresis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284B62-F036-B4FF-438E-BCCECC865874}"/>
              </a:ext>
            </a:extLst>
          </p:cNvPr>
          <p:cNvSpPr txBox="1"/>
          <p:nvPr/>
        </p:nvSpPr>
        <p:spPr>
          <a:xfrm rot="16200000">
            <a:off x="8972675" y="1992841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VIEWING</a:t>
            </a:r>
          </a:p>
        </p:txBody>
      </p:sp>
      <p:pic>
        <p:nvPicPr>
          <p:cNvPr id="30" name="Picture 29" descr="A screenshot of a computer&#10;&#10;Description automatically generated">
            <a:extLst>
              <a:ext uri="{FF2B5EF4-FFF2-40B4-BE49-F238E27FC236}">
                <a16:creationId xmlns:a16="http://schemas.microsoft.com/office/drawing/2014/main" id="{FC70988C-3092-54F2-A632-0AC601B2401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" t="16406" r="1808" b="7168"/>
          <a:stretch/>
        </p:blipFill>
        <p:spPr>
          <a:xfrm>
            <a:off x="-28364471" y="1208657"/>
            <a:ext cx="6302349" cy="41227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46B7F5B-0588-6A6D-A0B7-1F60C3E536D4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039" t="16724" r="2059" b="7723"/>
          <a:stretch/>
        </p:blipFill>
        <p:spPr>
          <a:xfrm>
            <a:off x="-28523183" y="1274379"/>
            <a:ext cx="6287699" cy="4056990"/>
          </a:xfrm>
          <a:prstGeom prst="rect">
            <a:avLst/>
          </a:prstGeom>
        </p:spPr>
      </p:pic>
      <p:pic>
        <p:nvPicPr>
          <p:cNvPr id="33" name="Picture 32" descr="A computer with a screen on&#10;&#10;Description automatically generated">
            <a:extLst>
              <a:ext uri="{FF2B5EF4-FFF2-40B4-BE49-F238E27FC236}">
                <a16:creationId xmlns:a16="http://schemas.microsoft.com/office/drawing/2014/main" id="{045C84E2-5A58-3161-7FD2-ABB8528866D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41390" y="-1581492"/>
            <a:ext cx="9724114" cy="972411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5A0474F-7B30-B950-A168-03A83439A4E3}"/>
              </a:ext>
            </a:extLst>
          </p:cNvPr>
          <p:cNvSpPr txBox="1"/>
          <p:nvPr/>
        </p:nvSpPr>
        <p:spPr>
          <a:xfrm>
            <a:off x="469774" y="2071415"/>
            <a:ext cx="3320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Wave viewer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Here you can see your generated wave which can be exported or saved for future use.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5616B9-AB3E-855E-9CE0-057D3F9AA79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99" t="16502" r="1542" b="8551"/>
          <a:stretch/>
        </p:blipFill>
        <p:spPr>
          <a:xfrm>
            <a:off x="4418333" y="1664187"/>
            <a:ext cx="6348125" cy="4064653"/>
          </a:xfrm>
          <a:prstGeom prst="rect">
            <a:avLst/>
          </a:prstGeom>
        </p:spPr>
      </p:pic>
      <p:pic>
        <p:nvPicPr>
          <p:cNvPr id="13" name="Picture 12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F02863AB-84FD-5E79-1049-8A0675A371A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186" y="-1198903"/>
            <a:ext cx="9723600" cy="972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49A0414-69DF-04BD-8C4E-8397AD3ED967}"/>
              </a:ext>
            </a:extLst>
          </p:cNvPr>
          <p:cNvSpPr txBox="1"/>
          <p:nvPr/>
        </p:nvSpPr>
        <p:spPr>
          <a:xfrm>
            <a:off x="469773" y="6021391"/>
            <a:ext cx="3320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complicated realistic human like wave could be created for accurate radiotherapy planning.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F11C37-4328-8D4C-831D-33AA69761D1F}"/>
              </a:ext>
            </a:extLst>
          </p:cNvPr>
          <p:cNvSpPr txBox="1"/>
          <p:nvPr/>
        </p:nvSpPr>
        <p:spPr>
          <a:xfrm>
            <a:off x="485161" y="3407676"/>
            <a:ext cx="33209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 a simple wave for repeatable and reliable quality assessment and control testing.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8EA567-C055-76C5-C159-4A92A73B1CAB}"/>
              </a:ext>
            </a:extLst>
          </p:cNvPr>
          <p:cNvSpPr txBox="1"/>
          <p:nvPr/>
        </p:nvSpPr>
        <p:spPr>
          <a:xfrm>
            <a:off x="-2975601" y="3674184"/>
            <a:ext cx="3320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anything in-between!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21998225-9D15-2470-5B65-150B7EC95CC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44" name="Frame 43">
            <a:extLst>
              <a:ext uri="{FF2B5EF4-FFF2-40B4-BE49-F238E27FC236}">
                <a16:creationId xmlns:a16="http://schemas.microsoft.com/office/drawing/2014/main" id="{335F54F8-134C-31C0-876A-288973BB013C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08824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10248">
        <p159:morph option="byObject"/>
      </p:transition>
    </mc:Choice>
    <mc:Fallback>
      <p:transition spd="slow" advTm="102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red and black wavy lines&#10;&#10;Description automatically generated">
            <a:extLst>
              <a:ext uri="{FF2B5EF4-FFF2-40B4-BE49-F238E27FC236}">
                <a16:creationId xmlns:a16="http://schemas.microsoft.com/office/drawing/2014/main" id="{60C31C09-6947-26DA-BFCE-C8CABBF2AA5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4178" flipH="1">
            <a:off x="-218243" y="-1898211"/>
            <a:ext cx="12865353" cy="53120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5A0474F-7B30-B950-A168-03A83439A4E3}"/>
              </a:ext>
            </a:extLst>
          </p:cNvPr>
          <p:cNvSpPr txBox="1"/>
          <p:nvPr/>
        </p:nvSpPr>
        <p:spPr>
          <a:xfrm>
            <a:off x="469774" y="2071415"/>
            <a:ext cx="3320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Wave viewer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Here you can see your generated wave which can be exported or saved for future use.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44AEAC-7132-B148-6B68-561F3D82446F}"/>
              </a:ext>
            </a:extLst>
          </p:cNvPr>
          <p:cNvSpPr txBox="1"/>
          <p:nvPr/>
        </p:nvSpPr>
        <p:spPr>
          <a:xfrm>
            <a:off x="483289" y="3674184"/>
            <a:ext cx="3320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anything in-between!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3DAE1D-CD98-2261-43BB-3CB447A5DEF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74" t="16465" r="1483" b="7373"/>
          <a:stretch/>
        </p:blipFill>
        <p:spPr>
          <a:xfrm>
            <a:off x="4407896" y="1654810"/>
            <a:ext cx="6310660" cy="4093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30EFD4-A154-8BED-3513-F0D2A5B20FB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99" t="16502" r="1542" b="8551"/>
          <a:stretch/>
        </p:blipFill>
        <p:spPr>
          <a:xfrm>
            <a:off x="4407896" y="1644588"/>
            <a:ext cx="6348125" cy="4064653"/>
          </a:xfrm>
          <a:prstGeom prst="rect">
            <a:avLst/>
          </a:prstGeom>
        </p:spPr>
      </p:pic>
      <p:pic>
        <p:nvPicPr>
          <p:cNvPr id="36" name="Picture 35" descr="A red and black wavy lines&#10;&#10;Description automatically generated">
            <a:extLst>
              <a:ext uri="{FF2B5EF4-FFF2-40B4-BE49-F238E27FC236}">
                <a16:creationId xmlns:a16="http://schemas.microsoft.com/office/drawing/2014/main" id="{E1882D5E-7D7B-81E2-5950-4A96BA7A385D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69373">
            <a:off x="131445" y="3589613"/>
            <a:ext cx="12754606" cy="601165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187312" y="-4086565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pic>
        <p:nvPicPr>
          <p:cNvPr id="7" name="Picture 6" descr="A machine with a wheel&#10;&#10;Description automatically generated with medium confidence">
            <a:extLst>
              <a:ext uri="{FF2B5EF4-FFF2-40B4-BE49-F238E27FC236}">
                <a16:creationId xmlns:a16="http://schemas.microsoft.com/office/drawing/2014/main" id="{6EED155D-16CD-E5CF-1D6C-BAEE67AAE03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565" y="5853164"/>
            <a:ext cx="5584983" cy="32871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496986" y="-3215164"/>
            <a:ext cx="36997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Example wave forms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software also includes a page of preset example wave forms for quick and simple quality assessment testing. 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8988063" y="-3457482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A2295D76-344E-9213-CE77-940B74FF1295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" t="15929" r="515" b="7088"/>
          <a:stretch/>
        </p:blipFill>
        <p:spPr>
          <a:xfrm>
            <a:off x="4407896" y="1634903"/>
            <a:ext cx="6358565" cy="4113536"/>
          </a:xfrm>
          <a:prstGeom prst="rect">
            <a:avLst/>
          </a:prstGeom>
        </p:spPr>
      </p:pic>
      <p:pic>
        <p:nvPicPr>
          <p:cNvPr id="24" name="Picture 23" descr="A screenshot of a computer&#10;&#10;Description automatically generated">
            <a:extLst>
              <a:ext uri="{FF2B5EF4-FFF2-40B4-BE49-F238E27FC236}">
                <a16:creationId xmlns:a16="http://schemas.microsoft.com/office/drawing/2014/main" id="{BDC64732-CA15-8870-137E-C2428BEBC8A8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t="16180" r="1216" b="7305"/>
          <a:stretch/>
        </p:blipFill>
        <p:spPr>
          <a:xfrm>
            <a:off x="4418333" y="1603236"/>
            <a:ext cx="6337689" cy="41135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DB5506-5715-28F6-8452-29694D6F4232}"/>
              </a:ext>
            </a:extLst>
          </p:cNvPr>
          <p:cNvSpPr txBox="1"/>
          <p:nvPr/>
        </p:nvSpPr>
        <p:spPr>
          <a:xfrm>
            <a:off x="7099950" y="-4454192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20820-6C8A-BE2E-3CDC-F07E3F51BAD7}"/>
              </a:ext>
            </a:extLst>
          </p:cNvPr>
          <p:cNvSpPr txBox="1"/>
          <p:nvPr/>
        </p:nvSpPr>
        <p:spPr>
          <a:xfrm rot="16200000">
            <a:off x="8957285" y="-3439491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ADVANCED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F374B-F034-696C-EC1C-12E632229A38}"/>
              </a:ext>
            </a:extLst>
          </p:cNvPr>
          <p:cNvSpPr txBox="1"/>
          <p:nvPr/>
        </p:nvSpPr>
        <p:spPr>
          <a:xfrm>
            <a:off x="7099950" y="-5189801"/>
            <a:ext cx="43463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881FF-4450-D0F5-8082-B80BF076FC8A}"/>
              </a:ext>
            </a:extLst>
          </p:cNvPr>
          <p:cNvSpPr txBox="1"/>
          <p:nvPr/>
        </p:nvSpPr>
        <p:spPr>
          <a:xfrm>
            <a:off x="7276401" y="-4798541"/>
            <a:ext cx="41409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shift (between the phantom insert and chest wall arms)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factor (increase or decreases the amount the phantom insert arm moves to that of the chest wall arm)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Noise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Phantom Insert arm rotation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Rotational hysteresis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284B62-F036-B4FF-438E-BCCECC865874}"/>
              </a:ext>
            </a:extLst>
          </p:cNvPr>
          <p:cNvSpPr txBox="1"/>
          <p:nvPr/>
        </p:nvSpPr>
        <p:spPr>
          <a:xfrm rot="16200000">
            <a:off x="8972675" y="1992841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VIEWING</a:t>
            </a:r>
          </a:p>
        </p:txBody>
      </p:sp>
      <p:pic>
        <p:nvPicPr>
          <p:cNvPr id="30" name="Picture 29" descr="A screenshot of a computer&#10;&#10;Description automatically generated">
            <a:extLst>
              <a:ext uri="{FF2B5EF4-FFF2-40B4-BE49-F238E27FC236}">
                <a16:creationId xmlns:a16="http://schemas.microsoft.com/office/drawing/2014/main" id="{FC70988C-3092-54F2-A632-0AC601B2401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" t="16406" r="1808" b="7168"/>
          <a:stretch/>
        </p:blipFill>
        <p:spPr>
          <a:xfrm>
            <a:off x="-28364471" y="1208657"/>
            <a:ext cx="6302349" cy="41227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46B7F5B-0588-6A6D-A0B7-1F60C3E536D4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039" t="16724" r="2059" b="7723"/>
          <a:stretch/>
        </p:blipFill>
        <p:spPr>
          <a:xfrm>
            <a:off x="-28523183" y="1274379"/>
            <a:ext cx="6287699" cy="4056990"/>
          </a:xfrm>
          <a:prstGeom prst="rect">
            <a:avLst/>
          </a:prstGeom>
        </p:spPr>
      </p:pic>
      <p:pic>
        <p:nvPicPr>
          <p:cNvPr id="33" name="Picture 32" descr="A computer with a screen on&#10;&#10;Description automatically generated">
            <a:extLst>
              <a:ext uri="{FF2B5EF4-FFF2-40B4-BE49-F238E27FC236}">
                <a16:creationId xmlns:a16="http://schemas.microsoft.com/office/drawing/2014/main" id="{045C84E2-5A58-3161-7FD2-ABB8528866D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41390" y="-1581492"/>
            <a:ext cx="9724114" cy="97241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5616B9-AB3E-855E-9CE0-057D3F9AA79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99" t="16502" r="1542" b="8551"/>
          <a:stretch/>
        </p:blipFill>
        <p:spPr>
          <a:xfrm>
            <a:off x="4418333" y="1664187"/>
            <a:ext cx="6348125" cy="4064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663A07-F0B7-F88F-F814-C76914691B1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74" t="16465" r="1483" b="7373"/>
          <a:stretch/>
        </p:blipFill>
        <p:spPr>
          <a:xfrm>
            <a:off x="4418330" y="1640467"/>
            <a:ext cx="6310660" cy="4093629"/>
          </a:xfrm>
          <a:prstGeom prst="rect">
            <a:avLst/>
          </a:prstGeom>
        </p:spPr>
      </p:pic>
      <p:pic>
        <p:nvPicPr>
          <p:cNvPr id="13" name="Picture 12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F02863AB-84FD-5E79-1049-8A0675A371A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186" y="-1198903"/>
            <a:ext cx="9723600" cy="972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6C3B19-9A54-5CA0-DA03-C1F9D369BDEC}"/>
              </a:ext>
            </a:extLst>
          </p:cNvPr>
          <p:cNvSpPr txBox="1"/>
          <p:nvPr/>
        </p:nvSpPr>
        <p:spPr>
          <a:xfrm>
            <a:off x="469773" y="5969632"/>
            <a:ext cx="33209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 a simple wave for repeatable and reliable quality assessment and control testing.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FEA65E-F648-E4B0-EBB1-71020CA47454}"/>
              </a:ext>
            </a:extLst>
          </p:cNvPr>
          <p:cNvSpPr txBox="1"/>
          <p:nvPr/>
        </p:nvSpPr>
        <p:spPr>
          <a:xfrm rot="16200000">
            <a:off x="8853471" y="6816893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USAGE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1A8374F-9E91-1B90-113A-FC497ED38477}"/>
              </a:ext>
            </a:extLst>
          </p:cNvPr>
          <p:cNvGrpSpPr/>
          <p:nvPr/>
        </p:nvGrpSpPr>
        <p:grpSpPr>
          <a:xfrm rot="16200000">
            <a:off x="-6841281" y="19451694"/>
            <a:ext cx="30105976" cy="5219799"/>
            <a:chOff x="0" y="1235070"/>
            <a:chExt cx="11100804" cy="1888121"/>
          </a:xfrm>
          <a:solidFill>
            <a:srgbClr val="0E0E0E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CBB7E6-B94D-DB63-F43D-18B96322E6DC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lowchart: Delay 28">
              <a:extLst>
                <a:ext uri="{FF2B5EF4-FFF2-40B4-BE49-F238E27FC236}">
                  <a16:creationId xmlns:a16="http://schemas.microsoft.com/office/drawing/2014/main" id="{4326793D-6ED5-42E0-43E8-FE31CC223FC0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97C3C55-7424-7295-F8B0-CED1A3806376}"/>
              </a:ext>
            </a:extLst>
          </p:cNvPr>
          <p:cNvGrpSpPr/>
          <p:nvPr/>
        </p:nvGrpSpPr>
        <p:grpSpPr>
          <a:xfrm rot="16200000">
            <a:off x="-12265218" y="21273085"/>
            <a:ext cx="30222860" cy="5219799"/>
            <a:chOff x="0" y="1235070"/>
            <a:chExt cx="11100804" cy="1888121"/>
          </a:xfrm>
          <a:solidFill>
            <a:srgbClr val="000000"/>
          </a:solidFill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D5307D5-565D-6C10-7DA5-2093668B834E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lowchart: Delay 37">
              <a:extLst>
                <a:ext uri="{FF2B5EF4-FFF2-40B4-BE49-F238E27FC236}">
                  <a16:creationId xmlns:a16="http://schemas.microsoft.com/office/drawing/2014/main" id="{F4A16FCD-BB25-470B-73BE-F9DFB4DF1B66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9" name="Google Shape;135;p15" descr="3D_10_3">
            <a:extLst>
              <a:ext uri="{FF2B5EF4-FFF2-40B4-BE49-F238E27FC236}">
                <a16:creationId xmlns:a16="http://schemas.microsoft.com/office/drawing/2014/main" id="{6E51F8A8-9ADB-4F1F-458B-7C448A5C504C}"/>
              </a:ext>
            </a:extLst>
          </p:cNvPr>
          <p:cNvPicPr preferRelativeResize="0"/>
          <p:nvPr/>
        </p:nvPicPr>
        <p:blipFill rotWithShape="1">
          <a:blip r:embed="rId21">
            <a:alphaModFix/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0000" contrast="35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85690" y="11171728"/>
            <a:ext cx="4876800" cy="1133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Video 41">
            <a:hlinkClick r:id="" action="ppaction://media"/>
            <a:extLst>
              <a:ext uri="{FF2B5EF4-FFF2-40B4-BE49-F238E27FC236}">
                <a16:creationId xmlns:a16="http://schemas.microsoft.com/office/drawing/2014/main" id="{33F3EAE9-9862-03FB-1D99-CB364B60529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23">
            <a:grayscl/>
            <a:lum bright="47000" contrast="61000"/>
          </a:blip>
          <a:srcRect l="-1" t="4120" r="562" b="-1"/>
          <a:stretch/>
        </p:blipFill>
        <p:spPr>
          <a:xfrm>
            <a:off x="5690750" y="11165793"/>
            <a:ext cx="4896217" cy="114156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B20D7A5-226B-9E65-7FAD-F6086207B92B}"/>
              </a:ext>
            </a:extLst>
          </p:cNvPr>
          <p:cNvSpPr txBox="1"/>
          <p:nvPr/>
        </p:nvSpPr>
        <p:spPr>
          <a:xfrm>
            <a:off x="1392574" y="9269909"/>
            <a:ext cx="332099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3DCT tumour insert scan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Motion during imaging has resulted in a geometrically distorted and inaccurate tumour image 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0824464-2D23-0E60-A8C0-969F69EE34F2}"/>
              </a:ext>
            </a:extLst>
          </p:cNvPr>
          <p:cNvSpPr txBox="1"/>
          <p:nvPr/>
        </p:nvSpPr>
        <p:spPr>
          <a:xfrm>
            <a:off x="6873734" y="7909226"/>
            <a:ext cx="29571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4DCT tumour insert scan </a:t>
            </a:r>
          </a:p>
          <a:p>
            <a:endParaRPr lang="en-GB" sz="1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videographic motion imaging gives a geometrically accurate and defined image needed for diagnostic and interventional radiology/radiotherapy.  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C6DAB7-2B7D-600E-B58A-701067841119}"/>
              </a:ext>
            </a:extLst>
          </p:cNvPr>
          <p:cNvSpPr txBox="1"/>
          <p:nvPr/>
        </p:nvSpPr>
        <p:spPr>
          <a:xfrm>
            <a:off x="-4039855" y="1083234"/>
            <a:ext cx="4140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Quattro</a:t>
            </a:r>
            <a:r>
              <a:rPr lang="en-GB" sz="36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motion…</a:t>
            </a:r>
          </a:p>
          <a:p>
            <a:endParaRPr lang="en-GB" sz="36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0" name="Audio 69">
            <a:hlinkClick r:id="" action="ppaction://media"/>
            <a:extLst>
              <a:ext uri="{FF2B5EF4-FFF2-40B4-BE49-F238E27FC236}">
                <a16:creationId xmlns:a16="http://schemas.microsoft.com/office/drawing/2014/main" id="{896C3AA5-F664-1203-920E-C0A3E449DF9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74" name="Frame 73">
            <a:extLst>
              <a:ext uri="{FF2B5EF4-FFF2-40B4-BE49-F238E27FC236}">
                <a16:creationId xmlns:a16="http://schemas.microsoft.com/office/drawing/2014/main" id="{F1435343-32B6-8C99-A1B3-3D5F3C43ACC8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90123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12215">
        <p159:morph option="byObject"/>
      </p:transition>
    </mc:Choice>
    <mc:Fallback>
      <p:transition spd="slow" advTm="1221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video>
              <p:cMediaNode vol="80000" mute="1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40"/>
                </p:tgtEl>
              </p:cMediaNode>
            </p:video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" objId="40"/>
        <p14:playEvt time="5025" objId="40"/>
        <p14:stopEvt time="12208" objId="40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A red and black wavy lines&#10;&#10;Description automatically generated">
            <a:extLst>
              <a:ext uri="{FF2B5EF4-FFF2-40B4-BE49-F238E27FC236}">
                <a16:creationId xmlns:a16="http://schemas.microsoft.com/office/drawing/2014/main" id="{AD51BC3B-23C4-092E-32F1-D76D4DD08B6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2187">
            <a:off x="-1533872" y="3189057"/>
            <a:ext cx="14271279" cy="57537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6C3B19-9A54-5CA0-DA03-C1F9D369BDEC}"/>
              </a:ext>
            </a:extLst>
          </p:cNvPr>
          <p:cNvSpPr txBox="1"/>
          <p:nvPr/>
        </p:nvSpPr>
        <p:spPr>
          <a:xfrm>
            <a:off x="469773" y="5969632"/>
            <a:ext cx="33209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 a simple wave for repeatable and reliable quality assessment and control testing.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44AEAC-7132-B148-6B68-561F3D82446F}"/>
              </a:ext>
            </a:extLst>
          </p:cNvPr>
          <p:cNvSpPr txBox="1"/>
          <p:nvPr/>
        </p:nvSpPr>
        <p:spPr>
          <a:xfrm>
            <a:off x="483288" y="8492003"/>
            <a:ext cx="3320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anything in-between!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A0474F-7B30-B950-A168-03A83439A4E3}"/>
              </a:ext>
            </a:extLst>
          </p:cNvPr>
          <p:cNvSpPr txBox="1"/>
          <p:nvPr/>
        </p:nvSpPr>
        <p:spPr>
          <a:xfrm>
            <a:off x="469773" y="6889234"/>
            <a:ext cx="3320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Wave viewer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Here you can see your generated wave which can be exported or saved for future use.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F44B8C-9A8D-2CA2-84B9-DD636EA28373}"/>
              </a:ext>
            </a:extLst>
          </p:cNvPr>
          <p:cNvGrpSpPr/>
          <p:nvPr/>
        </p:nvGrpSpPr>
        <p:grpSpPr>
          <a:xfrm rot="16200000">
            <a:off x="-12199363" y="14435433"/>
            <a:ext cx="30222860" cy="5219799"/>
            <a:chOff x="0" y="1235070"/>
            <a:chExt cx="11100804" cy="1888121"/>
          </a:xfrm>
          <a:solidFill>
            <a:srgbClr val="000000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EFC9612-A37E-92ED-32E9-3C3E09C8B57C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lowchart: Delay 28">
              <a:extLst>
                <a:ext uri="{FF2B5EF4-FFF2-40B4-BE49-F238E27FC236}">
                  <a16:creationId xmlns:a16="http://schemas.microsoft.com/office/drawing/2014/main" id="{AAD1D187-7A0B-6962-8A4D-0BC744356EFB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3" name="Picture 22" descr="A red and black wavy lines&#10;&#10;Description automatically generated">
            <a:extLst>
              <a:ext uri="{FF2B5EF4-FFF2-40B4-BE49-F238E27FC236}">
                <a16:creationId xmlns:a16="http://schemas.microsoft.com/office/drawing/2014/main" id="{8F99C02E-8450-17F7-1196-394AFDBFFAEB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3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01579" flipH="1">
            <a:off x="1233954" y="-3010612"/>
            <a:ext cx="11612331" cy="529811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93D9E8B1-EC4C-BAD2-9973-DE8D5E85F04D}"/>
              </a:ext>
            </a:extLst>
          </p:cNvPr>
          <p:cNvGrpSpPr/>
          <p:nvPr/>
        </p:nvGrpSpPr>
        <p:grpSpPr>
          <a:xfrm rot="16200000">
            <a:off x="-6775426" y="12614042"/>
            <a:ext cx="30105976" cy="5219799"/>
            <a:chOff x="0" y="1235070"/>
            <a:chExt cx="11100804" cy="1888121"/>
          </a:xfrm>
          <a:solidFill>
            <a:srgbClr val="0E0E0E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C11508C-117B-6DA2-224C-C37F87364839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lowchart: Delay 44">
              <a:extLst>
                <a:ext uri="{FF2B5EF4-FFF2-40B4-BE49-F238E27FC236}">
                  <a16:creationId xmlns:a16="http://schemas.microsoft.com/office/drawing/2014/main" id="{22C8F599-5293-2731-C74C-AAA254FAB0F5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C3DAE1D-CD98-2261-43BB-3CB447A5DEF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74" t="16465" r="1483" b="7373"/>
          <a:stretch/>
        </p:blipFill>
        <p:spPr>
          <a:xfrm>
            <a:off x="4469154" y="-5163976"/>
            <a:ext cx="6310660" cy="4093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30EFD4-A154-8BED-3513-F0D2A5B20FB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899" t="16502" r="1542" b="8551"/>
          <a:stretch/>
        </p:blipFill>
        <p:spPr>
          <a:xfrm>
            <a:off x="4364298" y="-5128334"/>
            <a:ext cx="6348125" cy="406465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187312" y="-4086565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496986" y="-3215164"/>
            <a:ext cx="36997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Example wave forms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software also includes a page of preset example wave forms for quick and simple quality assessment testing. 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8988063" y="-3457482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A2295D76-344E-9213-CE77-940B74FF129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" t="15929" r="515" b="7088"/>
          <a:stretch/>
        </p:blipFill>
        <p:spPr>
          <a:xfrm>
            <a:off x="4294257" y="-5122105"/>
            <a:ext cx="6358565" cy="4113536"/>
          </a:xfrm>
          <a:prstGeom prst="rect">
            <a:avLst/>
          </a:prstGeom>
        </p:spPr>
      </p:pic>
      <p:pic>
        <p:nvPicPr>
          <p:cNvPr id="24" name="Picture 23" descr="A screenshot of a computer&#10;&#10;Description automatically generated">
            <a:extLst>
              <a:ext uri="{FF2B5EF4-FFF2-40B4-BE49-F238E27FC236}">
                <a16:creationId xmlns:a16="http://schemas.microsoft.com/office/drawing/2014/main" id="{BDC64732-CA15-8870-137E-C2428BEBC8A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t="16180" r="1216" b="7305"/>
          <a:stretch/>
        </p:blipFill>
        <p:spPr>
          <a:xfrm>
            <a:off x="4525160" y="-5115075"/>
            <a:ext cx="6337689" cy="41135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DB5506-5715-28F6-8452-29694D6F4232}"/>
              </a:ext>
            </a:extLst>
          </p:cNvPr>
          <p:cNvSpPr txBox="1"/>
          <p:nvPr/>
        </p:nvSpPr>
        <p:spPr>
          <a:xfrm>
            <a:off x="7099950" y="-4454192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20820-6C8A-BE2E-3CDC-F07E3F51BAD7}"/>
              </a:ext>
            </a:extLst>
          </p:cNvPr>
          <p:cNvSpPr txBox="1"/>
          <p:nvPr/>
        </p:nvSpPr>
        <p:spPr>
          <a:xfrm rot="16200000">
            <a:off x="8957285" y="-3439491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ADVANCED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F374B-F034-696C-EC1C-12E632229A38}"/>
              </a:ext>
            </a:extLst>
          </p:cNvPr>
          <p:cNvSpPr txBox="1"/>
          <p:nvPr/>
        </p:nvSpPr>
        <p:spPr>
          <a:xfrm>
            <a:off x="7099950" y="-5189801"/>
            <a:ext cx="43463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881FF-4450-D0F5-8082-B80BF076FC8A}"/>
              </a:ext>
            </a:extLst>
          </p:cNvPr>
          <p:cNvSpPr txBox="1"/>
          <p:nvPr/>
        </p:nvSpPr>
        <p:spPr>
          <a:xfrm>
            <a:off x="7276401" y="-4798541"/>
            <a:ext cx="41409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shift (between the phantom insert and chest wall arms)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factor (increase or decreases the amount the phantom insert arm moves to that of the chest wall arm)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Noise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Phantom Insert arm rotation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Rotational hysteresis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284B62-F036-B4FF-438E-BCCECC865874}"/>
              </a:ext>
            </a:extLst>
          </p:cNvPr>
          <p:cNvSpPr txBox="1"/>
          <p:nvPr/>
        </p:nvSpPr>
        <p:spPr>
          <a:xfrm rot="16200000">
            <a:off x="8923918" y="-3516335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VIEWING</a:t>
            </a:r>
          </a:p>
        </p:txBody>
      </p:sp>
      <p:pic>
        <p:nvPicPr>
          <p:cNvPr id="30" name="Picture 29" descr="A screenshot of a computer&#10;&#10;Description automatically generated">
            <a:extLst>
              <a:ext uri="{FF2B5EF4-FFF2-40B4-BE49-F238E27FC236}">
                <a16:creationId xmlns:a16="http://schemas.microsoft.com/office/drawing/2014/main" id="{FC70988C-3092-54F2-A632-0AC601B2401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" t="16406" r="1808" b="7168"/>
          <a:stretch/>
        </p:blipFill>
        <p:spPr>
          <a:xfrm>
            <a:off x="-28364471" y="1208657"/>
            <a:ext cx="6302349" cy="41227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46B7F5B-0588-6A6D-A0B7-1F60C3E536D4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039" t="16724" r="2059" b="7723"/>
          <a:stretch/>
        </p:blipFill>
        <p:spPr>
          <a:xfrm>
            <a:off x="-28523183" y="1274379"/>
            <a:ext cx="6287699" cy="4056990"/>
          </a:xfrm>
          <a:prstGeom prst="rect">
            <a:avLst/>
          </a:prstGeom>
        </p:spPr>
      </p:pic>
      <p:pic>
        <p:nvPicPr>
          <p:cNvPr id="33" name="Picture 32" descr="A computer with a screen on&#10;&#10;Description automatically generated">
            <a:extLst>
              <a:ext uri="{FF2B5EF4-FFF2-40B4-BE49-F238E27FC236}">
                <a16:creationId xmlns:a16="http://schemas.microsoft.com/office/drawing/2014/main" id="{045C84E2-5A58-3161-7FD2-ABB8528866D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41390" y="-1581492"/>
            <a:ext cx="9724114" cy="97241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5616B9-AB3E-855E-9CE0-057D3F9AA79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899" t="16502" r="1542" b="8551"/>
          <a:stretch/>
        </p:blipFill>
        <p:spPr>
          <a:xfrm>
            <a:off x="4338273" y="-4765261"/>
            <a:ext cx="6348125" cy="4064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663A07-F0B7-F88F-F814-C76914691B1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74" t="16465" r="1483" b="7373"/>
          <a:stretch/>
        </p:blipFill>
        <p:spPr>
          <a:xfrm>
            <a:off x="4444237" y="-5131882"/>
            <a:ext cx="6310660" cy="4093629"/>
          </a:xfrm>
          <a:prstGeom prst="rect">
            <a:avLst/>
          </a:prstGeom>
        </p:spPr>
      </p:pic>
      <p:pic>
        <p:nvPicPr>
          <p:cNvPr id="13" name="Picture 12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F02863AB-84FD-5E79-1049-8A0675A371A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186" y="-7985526"/>
            <a:ext cx="9723600" cy="97236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F0CAF99-4E07-4DF7-06E8-DF5217C9405D}"/>
              </a:ext>
            </a:extLst>
          </p:cNvPr>
          <p:cNvSpPr txBox="1"/>
          <p:nvPr/>
        </p:nvSpPr>
        <p:spPr>
          <a:xfrm rot="16200000">
            <a:off x="9003453" y="1541187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USAGE</a:t>
            </a:r>
          </a:p>
        </p:txBody>
      </p:sp>
      <p:pic>
        <p:nvPicPr>
          <p:cNvPr id="39" name="Google Shape;135;p15" descr="3D_10_3">
            <a:extLst>
              <a:ext uri="{FF2B5EF4-FFF2-40B4-BE49-F238E27FC236}">
                <a16:creationId xmlns:a16="http://schemas.microsoft.com/office/drawing/2014/main" id="{B66C411C-3C47-6BE0-43F6-2CD78050E9C3}"/>
              </a:ext>
            </a:extLst>
          </p:cNvPr>
          <p:cNvPicPr preferRelativeResize="0"/>
          <p:nvPr/>
        </p:nvPicPr>
        <p:blipFill rotWithShape="1">
          <a:blip r:embed="rId20">
            <a:alphaModFix/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10000" contrast="35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551545" y="4334076"/>
            <a:ext cx="4876800" cy="1133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Video 41">
            <a:hlinkClick r:id="" action="ppaction://media"/>
            <a:extLst>
              <a:ext uri="{FF2B5EF4-FFF2-40B4-BE49-F238E27FC236}">
                <a16:creationId xmlns:a16="http://schemas.microsoft.com/office/drawing/2014/main" id="{53D176AD-B043-ED60-EC15-ECBC33AA068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22">
            <a:grayscl/>
            <a:lum bright="47000" contrast="61000"/>
          </a:blip>
          <a:srcRect l="-1" t="4120" r="562" b="-1"/>
          <a:stretch/>
        </p:blipFill>
        <p:spPr>
          <a:xfrm>
            <a:off x="5756605" y="4328141"/>
            <a:ext cx="4896217" cy="114156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F9FD2C97-BAF4-5424-AE5D-A24612D5ED31}"/>
              </a:ext>
            </a:extLst>
          </p:cNvPr>
          <p:cNvSpPr txBox="1"/>
          <p:nvPr/>
        </p:nvSpPr>
        <p:spPr>
          <a:xfrm>
            <a:off x="919581" y="1101962"/>
            <a:ext cx="4140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Quattro</a:t>
            </a:r>
            <a:r>
              <a:rPr lang="en-GB" sz="36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motion…</a:t>
            </a:r>
          </a:p>
          <a:p>
            <a:endParaRPr lang="en-GB" sz="36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F3AF68-6778-4160-C201-89DC5AA78EA3}"/>
              </a:ext>
            </a:extLst>
          </p:cNvPr>
          <p:cNvSpPr txBox="1"/>
          <p:nvPr/>
        </p:nvSpPr>
        <p:spPr>
          <a:xfrm>
            <a:off x="1458429" y="2432257"/>
            <a:ext cx="332099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3DCT tumour insert scan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Motion during imaging has resulted in a geometrically distorted and inaccurate </a:t>
            </a:r>
            <a:r>
              <a:rPr lang="en-GB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tumour image.  </a:t>
            </a:r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DC6DE6-3390-0B5E-193E-A9ECF9874B49}"/>
              </a:ext>
            </a:extLst>
          </p:cNvPr>
          <p:cNvSpPr txBox="1"/>
          <p:nvPr/>
        </p:nvSpPr>
        <p:spPr>
          <a:xfrm>
            <a:off x="6939589" y="1071574"/>
            <a:ext cx="29571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4DCT tumour insert scan </a:t>
            </a:r>
          </a:p>
          <a:p>
            <a:endParaRPr lang="en-GB" sz="1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videographic motion imaging gives a geometrically accurate and defined image needed for diagnostic and interventional radiology/radiotherapy.  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6" name="Audio 65">
            <a:hlinkClick r:id="" action="ppaction://media"/>
            <a:extLst>
              <a:ext uri="{FF2B5EF4-FFF2-40B4-BE49-F238E27FC236}">
                <a16:creationId xmlns:a16="http://schemas.microsoft.com/office/drawing/2014/main" id="{3BA694E6-23FF-FA10-370A-BE33A0CA715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3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73" name="Frame 72">
            <a:extLst>
              <a:ext uri="{FF2B5EF4-FFF2-40B4-BE49-F238E27FC236}">
                <a16:creationId xmlns:a16="http://schemas.microsoft.com/office/drawing/2014/main" id="{DE5A4276-E8D9-19CA-1787-B559A8E9B86B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73302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44311">
        <p159:morph option="byObject"/>
      </p:transition>
    </mc:Choice>
    <mc:Fallback>
      <p:transition spd="slow" advTm="443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" objId="42"/>
        <p14:playEvt time="5075" objId="42"/>
        <p14:playEvt time="14714" objId="42"/>
        <p14:pauseEvt time="20504" objId="42"/>
        <p14:seekEvt time="20504" objId="42" seek="1202"/>
        <p14:resumeEvt time="20505" objId="42"/>
        <p14:playEvt time="24332" objId="42"/>
        <p14:playEvt time="34092" objId="42"/>
        <p14:playEvt time="43718" objId="42"/>
        <p14:pauseEvt time="44311" objId="42"/>
        <p14:stopEvt time="44311" objId="42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A red and black wavy lines&#10;&#10;Description automatically generated">
            <a:extLst>
              <a:ext uri="{FF2B5EF4-FFF2-40B4-BE49-F238E27FC236}">
                <a16:creationId xmlns:a16="http://schemas.microsoft.com/office/drawing/2014/main" id="{AD51BC3B-23C4-092E-32F1-D76D4DD08B6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73685">
            <a:off x="-3219715" y="2783950"/>
            <a:ext cx="14271279" cy="68352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6C3B19-9A54-5CA0-DA03-C1F9D369BDEC}"/>
              </a:ext>
            </a:extLst>
          </p:cNvPr>
          <p:cNvSpPr txBox="1"/>
          <p:nvPr/>
        </p:nvSpPr>
        <p:spPr>
          <a:xfrm>
            <a:off x="469773" y="5969632"/>
            <a:ext cx="33209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 a simple wave for repeatable and reliable quality assessment and control testing.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44AEAC-7132-B148-6B68-561F3D82446F}"/>
              </a:ext>
            </a:extLst>
          </p:cNvPr>
          <p:cNvSpPr txBox="1"/>
          <p:nvPr/>
        </p:nvSpPr>
        <p:spPr>
          <a:xfrm>
            <a:off x="483288" y="8492003"/>
            <a:ext cx="3320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anything in-between!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A0474F-7B30-B950-A168-03A83439A4E3}"/>
              </a:ext>
            </a:extLst>
          </p:cNvPr>
          <p:cNvSpPr txBox="1"/>
          <p:nvPr/>
        </p:nvSpPr>
        <p:spPr>
          <a:xfrm>
            <a:off x="469773" y="6889234"/>
            <a:ext cx="3320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Wave viewer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Here you can see your generated wave which can be exported or saved for future use.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F44B8C-9A8D-2CA2-84B9-DD636EA28373}"/>
              </a:ext>
            </a:extLst>
          </p:cNvPr>
          <p:cNvGrpSpPr/>
          <p:nvPr/>
        </p:nvGrpSpPr>
        <p:grpSpPr>
          <a:xfrm rot="16200000">
            <a:off x="-12350284" y="19390765"/>
            <a:ext cx="30222860" cy="5219799"/>
            <a:chOff x="0" y="1235070"/>
            <a:chExt cx="11100804" cy="1888121"/>
          </a:xfrm>
          <a:solidFill>
            <a:srgbClr val="000000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EFC9612-A37E-92ED-32E9-3C3E09C8B57C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lowchart: Delay 28">
              <a:extLst>
                <a:ext uri="{FF2B5EF4-FFF2-40B4-BE49-F238E27FC236}">
                  <a16:creationId xmlns:a16="http://schemas.microsoft.com/office/drawing/2014/main" id="{AAD1D187-7A0B-6962-8A4D-0BC744356EFB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3" name="Picture 22" descr="A red and black wavy lines&#10;&#10;Description automatically generated">
            <a:extLst>
              <a:ext uri="{FF2B5EF4-FFF2-40B4-BE49-F238E27FC236}">
                <a16:creationId xmlns:a16="http://schemas.microsoft.com/office/drawing/2014/main" id="{8F99C02E-8450-17F7-1196-394AFDBFFAE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74271" flipH="1">
            <a:off x="4955704" y="-1359657"/>
            <a:ext cx="11612331" cy="679299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93D9E8B1-EC4C-BAD2-9973-DE8D5E85F04D}"/>
              </a:ext>
            </a:extLst>
          </p:cNvPr>
          <p:cNvGrpSpPr/>
          <p:nvPr/>
        </p:nvGrpSpPr>
        <p:grpSpPr>
          <a:xfrm rot="16200000">
            <a:off x="-6847069" y="19339477"/>
            <a:ext cx="30105976" cy="5219799"/>
            <a:chOff x="0" y="1235070"/>
            <a:chExt cx="11100804" cy="1888121"/>
          </a:xfrm>
          <a:solidFill>
            <a:srgbClr val="0E0E0E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C11508C-117B-6DA2-224C-C37F87364839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lowchart: Delay 44">
              <a:extLst>
                <a:ext uri="{FF2B5EF4-FFF2-40B4-BE49-F238E27FC236}">
                  <a16:creationId xmlns:a16="http://schemas.microsoft.com/office/drawing/2014/main" id="{22C8F599-5293-2731-C74C-AAA254FAB0F5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C3DAE1D-CD98-2261-43BB-3CB447A5DEF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74" t="16465" r="1483" b="7373"/>
          <a:stretch/>
        </p:blipFill>
        <p:spPr>
          <a:xfrm>
            <a:off x="4469154" y="-5163976"/>
            <a:ext cx="6310660" cy="4093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30EFD4-A154-8BED-3513-F0D2A5B20FB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99" t="16502" r="1542" b="8551"/>
          <a:stretch/>
        </p:blipFill>
        <p:spPr>
          <a:xfrm>
            <a:off x="4364298" y="-5128334"/>
            <a:ext cx="6348125" cy="406465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84" y="225963"/>
            <a:ext cx="6262641" cy="13345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187312" y="-4086565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496986" y="-3215164"/>
            <a:ext cx="36997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Example wave forms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software also includes a page of preset example wave forms for quick and simple quality assessment testing. 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8988063" y="-3457482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A2295D76-344E-9213-CE77-940B74FF129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" t="15929" r="515" b="7088"/>
          <a:stretch/>
        </p:blipFill>
        <p:spPr>
          <a:xfrm>
            <a:off x="4294257" y="-5122105"/>
            <a:ext cx="6358565" cy="4113536"/>
          </a:xfrm>
          <a:prstGeom prst="rect">
            <a:avLst/>
          </a:prstGeom>
        </p:spPr>
      </p:pic>
      <p:pic>
        <p:nvPicPr>
          <p:cNvPr id="24" name="Picture 23" descr="A screenshot of a computer&#10;&#10;Description automatically generated">
            <a:extLst>
              <a:ext uri="{FF2B5EF4-FFF2-40B4-BE49-F238E27FC236}">
                <a16:creationId xmlns:a16="http://schemas.microsoft.com/office/drawing/2014/main" id="{BDC64732-CA15-8870-137E-C2428BEBC8A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t="16180" r="1216" b="7305"/>
          <a:stretch/>
        </p:blipFill>
        <p:spPr>
          <a:xfrm>
            <a:off x="4525160" y="-5115075"/>
            <a:ext cx="6337689" cy="41135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DB5506-5715-28F6-8452-29694D6F4232}"/>
              </a:ext>
            </a:extLst>
          </p:cNvPr>
          <p:cNvSpPr txBox="1"/>
          <p:nvPr/>
        </p:nvSpPr>
        <p:spPr>
          <a:xfrm>
            <a:off x="7099950" y="-4454192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20820-6C8A-BE2E-3CDC-F07E3F51BAD7}"/>
              </a:ext>
            </a:extLst>
          </p:cNvPr>
          <p:cNvSpPr txBox="1"/>
          <p:nvPr/>
        </p:nvSpPr>
        <p:spPr>
          <a:xfrm rot="16200000">
            <a:off x="8957285" y="-3439491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ADVANCED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F374B-F034-696C-EC1C-12E632229A38}"/>
              </a:ext>
            </a:extLst>
          </p:cNvPr>
          <p:cNvSpPr txBox="1"/>
          <p:nvPr/>
        </p:nvSpPr>
        <p:spPr>
          <a:xfrm>
            <a:off x="7099950" y="-5189801"/>
            <a:ext cx="43463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881FF-4450-D0F5-8082-B80BF076FC8A}"/>
              </a:ext>
            </a:extLst>
          </p:cNvPr>
          <p:cNvSpPr txBox="1"/>
          <p:nvPr/>
        </p:nvSpPr>
        <p:spPr>
          <a:xfrm>
            <a:off x="7276401" y="-4798541"/>
            <a:ext cx="41409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shift (between the phantom insert and chest wall arms)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factor (increase or decreases the amount the phantom insert arm moves to that of the chest wall arm)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Noise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Phantom Insert arm rotation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Rotational hysteresis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284B62-F036-B4FF-438E-BCCECC865874}"/>
              </a:ext>
            </a:extLst>
          </p:cNvPr>
          <p:cNvSpPr txBox="1"/>
          <p:nvPr/>
        </p:nvSpPr>
        <p:spPr>
          <a:xfrm rot="16200000">
            <a:off x="8923918" y="-3516335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VIEWING</a:t>
            </a:r>
          </a:p>
        </p:txBody>
      </p:sp>
      <p:pic>
        <p:nvPicPr>
          <p:cNvPr id="30" name="Picture 29" descr="A screenshot of a computer&#10;&#10;Description automatically generated">
            <a:extLst>
              <a:ext uri="{FF2B5EF4-FFF2-40B4-BE49-F238E27FC236}">
                <a16:creationId xmlns:a16="http://schemas.microsoft.com/office/drawing/2014/main" id="{FC70988C-3092-54F2-A632-0AC601B2401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" t="16406" r="1808" b="7168"/>
          <a:stretch/>
        </p:blipFill>
        <p:spPr>
          <a:xfrm>
            <a:off x="-28364471" y="1208657"/>
            <a:ext cx="6302349" cy="41227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46B7F5B-0588-6A6D-A0B7-1F60C3E536D4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039" t="16724" r="2059" b="7723"/>
          <a:stretch/>
        </p:blipFill>
        <p:spPr>
          <a:xfrm>
            <a:off x="-28523183" y="1274379"/>
            <a:ext cx="6287699" cy="4056990"/>
          </a:xfrm>
          <a:prstGeom prst="rect">
            <a:avLst/>
          </a:prstGeom>
        </p:spPr>
      </p:pic>
      <p:pic>
        <p:nvPicPr>
          <p:cNvPr id="33" name="Picture 32" descr="A computer with a screen on&#10;&#10;Description automatically generated">
            <a:extLst>
              <a:ext uri="{FF2B5EF4-FFF2-40B4-BE49-F238E27FC236}">
                <a16:creationId xmlns:a16="http://schemas.microsoft.com/office/drawing/2014/main" id="{045C84E2-5A58-3161-7FD2-ABB8528866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41390" y="-1581492"/>
            <a:ext cx="9724114" cy="97241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5616B9-AB3E-855E-9CE0-057D3F9AA79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99" t="16502" r="1542" b="8551"/>
          <a:stretch/>
        </p:blipFill>
        <p:spPr>
          <a:xfrm>
            <a:off x="4338273" y="-4765261"/>
            <a:ext cx="6348125" cy="4064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663A07-F0B7-F88F-F814-C76914691B1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74" t="16465" r="1483" b="7373"/>
          <a:stretch/>
        </p:blipFill>
        <p:spPr>
          <a:xfrm>
            <a:off x="4444237" y="-5131882"/>
            <a:ext cx="6310660" cy="4093629"/>
          </a:xfrm>
          <a:prstGeom prst="rect">
            <a:avLst/>
          </a:prstGeom>
        </p:spPr>
      </p:pic>
      <p:pic>
        <p:nvPicPr>
          <p:cNvPr id="13" name="Picture 12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F02863AB-84FD-5E79-1049-8A0675A371A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186" y="-7985526"/>
            <a:ext cx="9723600" cy="97236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F0CAF99-4E07-4DF7-06E8-DF5217C9405D}"/>
              </a:ext>
            </a:extLst>
          </p:cNvPr>
          <p:cNvSpPr txBox="1"/>
          <p:nvPr/>
        </p:nvSpPr>
        <p:spPr>
          <a:xfrm rot="16200000">
            <a:off x="8928054" y="-3531724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USAGE</a:t>
            </a:r>
          </a:p>
        </p:txBody>
      </p:sp>
      <p:pic>
        <p:nvPicPr>
          <p:cNvPr id="39" name="Google Shape;135;p15" descr="3D_10_3">
            <a:extLst>
              <a:ext uri="{FF2B5EF4-FFF2-40B4-BE49-F238E27FC236}">
                <a16:creationId xmlns:a16="http://schemas.microsoft.com/office/drawing/2014/main" id="{B66C411C-3C47-6BE0-43F6-2CD78050E9C3}"/>
              </a:ext>
            </a:extLst>
          </p:cNvPr>
          <p:cNvPicPr preferRelativeResize="0"/>
          <p:nvPr/>
        </p:nvPicPr>
        <p:blipFill rotWithShape="1">
          <a:blip r:embed="rId18">
            <a:alphaModFix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" contrast="35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00624" y="9289408"/>
            <a:ext cx="4876800" cy="1133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Video 41">
            <a:hlinkClick r:id="" action="ppaction://media"/>
            <a:extLst>
              <a:ext uri="{FF2B5EF4-FFF2-40B4-BE49-F238E27FC236}">
                <a16:creationId xmlns:a16="http://schemas.microsoft.com/office/drawing/2014/main" id="{53D176AD-B043-ED60-EC15-ECBC33AA068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20">
            <a:grayscl/>
            <a:lum bright="47000" contrast="61000"/>
          </a:blip>
          <a:srcRect l="-1" t="4120" r="562" b="-1"/>
          <a:stretch/>
        </p:blipFill>
        <p:spPr>
          <a:xfrm>
            <a:off x="5684962" y="11053576"/>
            <a:ext cx="4896217" cy="114156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F9FD2C97-BAF4-5424-AE5D-A24612D5ED31}"/>
              </a:ext>
            </a:extLst>
          </p:cNvPr>
          <p:cNvSpPr txBox="1"/>
          <p:nvPr/>
        </p:nvSpPr>
        <p:spPr>
          <a:xfrm>
            <a:off x="-4201384" y="1285756"/>
            <a:ext cx="4140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Quattro</a:t>
            </a:r>
            <a:r>
              <a:rPr lang="en-GB" sz="36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motion…</a:t>
            </a:r>
          </a:p>
          <a:p>
            <a:endParaRPr lang="en-GB" sz="36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F3AF68-6778-4160-C201-89DC5AA78EA3}"/>
              </a:ext>
            </a:extLst>
          </p:cNvPr>
          <p:cNvSpPr txBox="1"/>
          <p:nvPr/>
        </p:nvSpPr>
        <p:spPr>
          <a:xfrm>
            <a:off x="1307508" y="7387589"/>
            <a:ext cx="332099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3DCT tumour insert scan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Motion during imaging has resulted in a geometrically distorted and inaccurate tumour image. 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DC6DE6-3390-0B5E-193E-A9ECF9874B49}"/>
              </a:ext>
            </a:extLst>
          </p:cNvPr>
          <p:cNvSpPr txBox="1"/>
          <p:nvPr/>
        </p:nvSpPr>
        <p:spPr>
          <a:xfrm>
            <a:off x="6867946" y="7797009"/>
            <a:ext cx="29571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4DCT tumour insert scan </a:t>
            </a:r>
          </a:p>
          <a:p>
            <a:endParaRPr lang="en-GB" sz="1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videographic motion imaging gives a geometrically accurate and defined image needed for diagnostic and interventional radiology/radiotherapy.  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 descr="A machine with a round object&#10;&#10;Description automatically generated">
            <a:extLst>
              <a:ext uri="{FF2B5EF4-FFF2-40B4-BE49-F238E27FC236}">
                <a16:creationId xmlns:a16="http://schemas.microsoft.com/office/drawing/2014/main" id="{67C7D1CB-4B39-2CED-C638-FEAA41DFCF4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162" y="852987"/>
            <a:ext cx="7172045" cy="6168522"/>
          </a:xfrm>
          <a:prstGeom prst="rect">
            <a:avLst/>
          </a:prstGeom>
        </p:spPr>
      </p:pic>
      <p:pic>
        <p:nvPicPr>
          <p:cNvPr id="32" name="Picture 31" descr="A red and black logo&#10;&#10;Description automatically generated">
            <a:extLst>
              <a:ext uri="{FF2B5EF4-FFF2-40B4-BE49-F238E27FC236}">
                <a16:creationId xmlns:a16="http://schemas.microsoft.com/office/drawing/2014/main" id="{BA8A27D9-76A4-CAEC-443E-FA849CD59FF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2" y="2567950"/>
            <a:ext cx="5063997" cy="185771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A8A5DC8-7C5C-D664-52CE-242D93A30E64}"/>
              </a:ext>
            </a:extLst>
          </p:cNvPr>
          <p:cNvSpPr txBox="1"/>
          <p:nvPr/>
        </p:nvSpPr>
        <p:spPr>
          <a:xfrm>
            <a:off x="1608434" y="1114699"/>
            <a:ext cx="4311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pc="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medical imaging phantoms</a:t>
            </a:r>
          </a:p>
        </p:txBody>
      </p:sp>
      <p:sp>
        <p:nvSpPr>
          <p:cNvPr id="57" name="Frame 56">
            <a:extLst>
              <a:ext uri="{FF2B5EF4-FFF2-40B4-BE49-F238E27FC236}">
                <a16:creationId xmlns:a16="http://schemas.microsoft.com/office/drawing/2014/main" id="{7315FA5F-8FA2-C778-43CB-5C08F724AA15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4578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42"/>
        <p14:playEvt time="0" objId="42"/>
        <p14:playEvt time="0" objId="42"/>
        <p14:pauseEvt time="0" objId="42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A6C3B19-9A54-5CA0-DA03-C1F9D369BDEC}"/>
              </a:ext>
            </a:extLst>
          </p:cNvPr>
          <p:cNvSpPr txBox="1"/>
          <p:nvPr/>
        </p:nvSpPr>
        <p:spPr>
          <a:xfrm>
            <a:off x="469773" y="5969632"/>
            <a:ext cx="33209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 a simple wave for repeatable and reliable quality assessment and control testing.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44AEAC-7132-B148-6B68-561F3D82446F}"/>
              </a:ext>
            </a:extLst>
          </p:cNvPr>
          <p:cNvSpPr txBox="1"/>
          <p:nvPr/>
        </p:nvSpPr>
        <p:spPr>
          <a:xfrm>
            <a:off x="483288" y="8492003"/>
            <a:ext cx="33209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anything in-between!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A0474F-7B30-B950-A168-03A83439A4E3}"/>
              </a:ext>
            </a:extLst>
          </p:cNvPr>
          <p:cNvSpPr txBox="1"/>
          <p:nvPr/>
        </p:nvSpPr>
        <p:spPr>
          <a:xfrm>
            <a:off x="469773" y="6889234"/>
            <a:ext cx="3320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Wave viewer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Here you can see your generated wave which can be exported or saved for future use.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F44B8C-9A8D-2CA2-84B9-DD636EA28373}"/>
              </a:ext>
            </a:extLst>
          </p:cNvPr>
          <p:cNvGrpSpPr/>
          <p:nvPr/>
        </p:nvGrpSpPr>
        <p:grpSpPr>
          <a:xfrm rot="16200000">
            <a:off x="-12350284" y="19390765"/>
            <a:ext cx="30222860" cy="5219799"/>
            <a:chOff x="0" y="1235070"/>
            <a:chExt cx="11100804" cy="1888121"/>
          </a:xfrm>
          <a:solidFill>
            <a:srgbClr val="000000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EFC9612-A37E-92ED-32E9-3C3E09C8B57C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lowchart: Delay 28">
              <a:extLst>
                <a:ext uri="{FF2B5EF4-FFF2-40B4-BE49-F238E27FC236}">
                  <a16:creationId xmlns:a16="http://schemas.microsoft.com/office/drawing/2014/main" id="{AAD1D187-7A0B-6962-8A4D-0BC744356EFB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3D9E8B1-EC4C-BAD2-9973-DE8D5E85F04D}"/>
              </a:ext>
            </a:extLst>
          </p:cNvPr>
          <p:cNvGrpSpPr/>
          <p:nvPr/>
        </p:nvGrpSpPr>
        <p:grpSpPr>
          <a:xfrm rot="16200000">
            <a:off x="-6847069" y="19339477"/>
            <a:ext cx="30105976" cy="5219799"/>
            <a:chOff x="0" y="1235070"/>
            <a:chExt cx="11100804" cy="1888121"/>
          </a:xfrm>
          <a:solidFill>
            <a:srgbClr val="0E0E0E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C11508C-117B-6DA2-224C-C37F87364839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lowchart: Delay 44">
              <a:extLst>
                <a:ext uri="{FF2B5EF4-FFF2-40B4-BE49-F238E27FC236}">
                  <a16:creationId xmlns:a16="http://schemas.microsoft.com/office/drawing/2014/main" id="{22C8F599-5293-2731-C74C-AAA254FAB0F5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C3DAE1D-CD98-2261-43BB-3CB447A5DE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74" t="16465" r="1483" b="7373"/>
          <a:stretch/>
        </p:blipFill>
        <p:spPr>
          <a:xfrm>
            <a:off x="4469154" y="-5163976"/>
            <a:ext cx="6310660" cy="4093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30EFD4-A154-8BED-3513-F0D2A5B20FB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99" t="16502" r="1542" b="8551"/>
          <a:stretch/>
        </p:blipFill>
        <p:spPr>
          <a:xfrm>
            <a:off x="4364298" y="-5128334"/>
            <a:ext cx="6348125" cy="406465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187312" y="-4086565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496986" y="-3215164"/>
            <a:ext cx="36997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Example wave forms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software also includes a page of preset example wave forms for quick and simple quality assessment testing. </a:t>
            </a:r>
          </a:p>
          <a:p>
            <a:endParaRPr lang="en-GB" sz="28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8988063" y="-3457482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A2295D76-344E-9213-CE77-940B74FF129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" t="15929" r="515" b="7088"/>
          <a:stretch/>
        </p:blipFill>
        <p:spPr>
          <a:xfrm>
            <a:off x="4294257" y="-5122105"/>
            <a:ext cx="6358565" cy="4113536"/>
          </a:xfrm>
          <a:prstGeom prst="rect">
            <a:avLst/>
          </a:prstGeom>
        </p:spPr>
      </p:pic>
      <p:pic>
        <p:nvPicPr>
          <p:cNvPr id="24" name="Picture 23" descr="A screenshot of a computer&#10;&#10;Description automatically generated">
            <a:extLst>
              <a:ext uri="{FF2B5EF4-FFF2-40B4-BE49-F238E27FC236}">
                <a16:creationId xmlns:a16="http://schemas.microsoft.com/office/drawing/2014/main" id="{BDC64732-CA15-8870-137E-C2428BEBC8A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t="16180" r="1216" b="7305"/>
          <a:stretch/>
        </p:blipFill>
        <p:spPr>
          <a:xfrm>
            <a:off x="4525160" y="-5115075"/>
            <a:ext cx="6337689" cy="41135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DB5506-5715-28F6-8452-29694D6F4232}"/>
              </a:ext>
            </a:extLst>
          </p:cNvPr>
          <p:cNvSpPr txBox="1"/>
          <p:nvPr/>
        </p:nvSpPr>
        <p:spPr>
          <a:xfrm>
            <a:off x="7099950" y="-4454192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20820-6C8A-BE2E-3CDC-F07E3F51BAD7}"/>
              </a:ext>
            </a:extLst>
          </p:cNvPr>
          <p:cNvSpPr txBox="1"/>
          <p:nvPr/>
        </p:nvSpPr>
        <p:spPr>
          <a:xfrm rot="16200000">
            <a:off x="8957285" y="-3439491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ADVANCED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BF374B-F034-696C-EC1C-12E632229A38}"/>
              </a:ext>
            </a:extLst>
          </p:cNvPr>
          <p:cNvSpPr txBox="1"/>
          <p:nvPr/>
        </p:nvSpPr>
        <p:spPr>
          <a:xfrm>
            <a:off x="7099950" y="-5189801"/>
            <a:ext cx="43463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F881FF-4450-D0F5-8082-B80BF076FC8A}"/>
              </a:ext>
            </a:extLst>
          </p:cNvPr>
          <p:cNvSpPr txBox="1"/>
          <p:nvPr/>
        </p:nvSpPr>
        <p:spPr>
          <a:xfrm>
            <a:off x="7276401" y="-4798541"/>
            <a:ext cx="41409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shift (between the phantom insert and chest wall arms)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factor (increase or decreases the amount the phantom insert arm moves to that of the chest wall arm)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Noise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Phantom Insert arm rotation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Rotational hysteresis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284B62-F036-B4FF-438E-BCCECC865874}"/>
              </a:ext>
            </a:extLst>
          </p:cNvPr>
          <p:cNvSpPr txBox="1"/>
          <p:nvPr/>
        </p:nvSpPr>
        <p:spPr>
          <a:xfrm rot="16200000">
            <a:off x="8923918" y="-3516335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VIEWING</a:t>
            </a:r>
          </a:p>
        </p:txBody>
      </p:sp>
      <p:pic>
        <p:nvPicPr>
          <p:cNvPr id="30" name="Picture 29" descr="A screenshot of a computer&#10;&#10;Description automatically generated">
            <a:extLst>
              <a:ext uri="{FF2B5EF4-FFF2-40B4-BE49-F238E27FC236}">
                <a16:creationId xmlns:a16="http://schemas.microsoft.com/office/drawing/2014/main" id="{FC70988C-3092-54F2-A632-0AC601B2401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" t="16406" r="1808" b="7168"/>
          <a:stretch/>
        </p:blipFill>
        <p:spPr>
          <a:xfrm>
            <a:off x="-28364471" y="1208657"/>
            <a:ext cx="6302349" cy="41227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46B7F5B-0588-6A6D-A0B7-1F60C3E536D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039" t="16724" r="2059" b="7723"/>
          <a:stretch/>
        </p:blipFill>
        <p:spPr>
          <a:xfrm>
            <a:off x="-28523183" y="1274379"/>
            <a:ext cx="6287699" cy="4056990"/>
          </a:xfrm>
          <a:prstGeom prst="rect">
            <a:avLst/>
          </a:prstGeom>
        </p:spPr>
      </p:pic>
      <p:pic>
        <p:nvPicPr>
          <p:cNvPr id="33" name="Picture 32" descr="A computer with a screen on&#10;&#10;Description automatically generated">
            <a:extLst>
              <a:ext uri="{FF2B5EF4-FFF2-40B4-BE49-F238E27FC236}">
                <a16:creationId xmlns:a16="http://schemas.microsoft.com/office/drawing/2014/main" id="{045C84E2-5A58-3161-7FD2-ABB8528866D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41390" y="-1581492"/>
            <a:ext cx="9724114" cy="97241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5616B9-AB3E-855E-9CE0-057D3F9AA79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99" t="16502" r="1542" b="8551"/>
          <a:stretch/>
        </p:blipFill>
        <p:spPr>
          <a:xfrm>
            <a:off x="4338273" y="-4765261"/>
            <a:ext cx="6348125" cy="4064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663A07-F0B7-F88F-F814-C76914691B1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74" t="16465" r="1483" b="7373"/>
          <a:stretch/>
        </p:blipFill>
        <p:spPr>
          <a:xfrm>
            <a:off x="4444237" y="-5131882"/>
            <a:ext cx="6310660" cy="4093629"/>
          </a:xfrm>
          <a:prstGeom prst="rect">
            <a:avLst/>
          </a:prstGeom>
        </p:spPr>
      </p:pic>
      <p:pic>
        <p:nvPicPr>
          <p:cNvPr id="13" name="Picture 12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F02863AB-84FD-5E79-1049-8A0675A371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186" y="-7985526"/>
            <a:ext cx="9723600" cy="97236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F0CAF99-4E07-4DF7-06E8-DF5217C9405D}"/>
              </a:ext>
            </a:extLst>
          </p:cNvPr>
          <p:cNvSpPr txBox="1"/>
          <p:nvPr/>
        </p:nvSpPr>
        <p:spPr>
          <a:xfrm rot="16200000">
            <a:off x="8928054" y="-3531724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USAGE</a:t>
            </a:r>
          </a:p>
        </p:txBody>
      </p:sp>
      <p:pic>
        <p:nvPicPr>
          <p:cNvPr id="39" name="Google Shape;135;p15" descr="3D_10_3">
            <a:extLst>
              <a:ext uri="{FF2B5EF4-FFF2-40B4-BE49-F238E27FC236}">
                <a16:creationId xmlns:a16="http://schemas.microsoft.com/office/drawing/2014/main" id="{B66C411C-3C47-6BE0-43F6-2CD78050E9C3}"/>
              </a:ext>
            </a:extLst>
          </p:cNvPr>
          <p:cNvPicPr preferRelativeResize="0"/>
          <p:nvPr/>
        </p:nvPicPr>
        <p:blipFill rotWithShape="1">
          <a:blip r:embed="rId14">
            <a:alphaModFix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" contrast="35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00624" y="9289408"/>
            <a:ext cx="4876800" cy="1133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Video 41">
            <a:hlinkClick r:id="" action="ppaction://media"/>
            <a:extLst>
              <a:ext uri="{FF2B5EF4-FFF2-40B4-BE49-F238E27FC236}">
                <a16:creationId xmlns:a16="http://schemas.microsoft.com/office/drawing/2014/main" id="{53D176AD-B043-ED60-EC15-ECBC33AA068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16">
            <a:grayscl/>
            <a:lum bright="47000" contrast="61000"/>
          </a:blip>
          <a:srcRect l="-1" t="4120" r="562" b="-1"/>
          <a:stretch/>
        </p:blipFill>
        <p:spPr>
          <a:xfrm>
            <a:off x="5684962" y="11053576"/>
            <a:ext cx="4896217" cy="114156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F9FD2C97-BAF4-5424-AE5D-A24612D5ED31}"/>
              </a:ext>
            </a:extLst>
          </p:cNvPr>
          <p:cNvSpPr txBox="1"/>
          <p:nvPr/>
        </p:nvSpPr>
        <p:spPr>
          <a:xfrm>
            <a:off x="-4201384" y="1285756"/>
            <a:ext cx="4140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Quattro</a:t>
            </a:r>
            <a:r>
              <a:rPr lang="en-GB" sz="3600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motion…</a:t>
            </a:r>
          </a:p>
          <a:p>
            <a:endParaRPr lang="en-GB" sz="36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F3AF68-6778-4160-C201-89DC5AA78EA3}"/>
              </a:ext>
            </a:extLst>
          </p:cNvPr>
          <p:cNvSpPr txBox="1"/>
          <p:nvPr/>
        </p:nvSpPr>
        <p:spPr>
          <a:xfrm>
            <a:off x="1307508" y="7387589"/>
            <a:ext cx="332099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3DCT tumour insert scan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Motion during imaging has resulted in a geometrically distorted and inaccurate tumour image.  </a:t>
            </a: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DC6DE6-3390-0B5E-193E-A9ECF9874B49}"/>
              </a:ext>
            </a:extLst>
          </p:cNvPr>
          <p:cNvSpPr txBox="1"/>
          <p:nvPr/>
        </p:nvSpPr>
        <p:spPr>
          <a:xfrm>
            <a:off x="6867946" y="7797009"/>
            <a:ext cx="29571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4DCT tumour insert scan </a:t>
            </a:r>
          </a:p>
          <a:p>
            <a:endParaRPr lang="en-GB" sz="1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videographic motion imaging gives a geometrically accurate and defined image needed for diagnostic and interventional radiology/radiotherapy.  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6" name="Picture 35" descr="A poster with a map and a building&#10;&#10;Description automatically generated with medium confidence">
            <a:extLst>
              <a:ext uri="{FF2B5EF4-FFF2-40B4-BE49-F238E27FC236}">
                <a16:creationId xmlns:a16="http://schemas.microsoft.com/office/drawing/2014/main" id="{DBC71FB8-31BD-4F39-822D-75F77FC2D58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92" y="-2078"/>
            <a:ext cx="5531372" cy="7823722"/>
          </a:xfrm>
          <a:prstGeom prst="rect">
            <a:avLst/>
          </a:prstGeom>
        </p:spPr>
      </p:pic>
      <p:sp>
        <p:nvSpPr>
          <p:cNvPr id="32" name="Frame 31">
            <a:extLst>
              <a:ext uri="{FF2B5EF4-FFF2-40B4-BE49-F238E27FC236}">
                <a16:creationId xmlns:a16="http://schemas.microsoft.com/office/drawing/2014/main" id="{7CBCBA8D-6CC0-E7AA-B78D-60AFF3FF374F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3161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A red and black wavy lines&#10;&#10;Description automatically generated">
            <a:extLst>
              <a:ext uri="{FF2B5EF4-FFF2-40B4-BE49-F238E27FC236}">
                <a16:creationId xmlns:a16="http://schemas.microsoft.com/office/drawing/2014/main" id="{011D0CD8-9B94-FB40-1610-3AEBCCEE71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8415" flipH="1">
            <a:off x="2858163" y="1524758"/>
            <a:ext cx="12122458" cy="866533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DDB302E1-399C-8946-E526-098510FF346D}"/>
              </a:ext>
            </a:extLst>
          </p:cNvPr>
          <p:cNvGrpSpPr/>
          <p:nvPr/>
        </p:nvGrpSpPr>
        <p:grpSpPr>
          <a:xfrm>
            <a:off x="-546673" y="1201427"/>
            <a:ext cx="11878702" cy="2062278"/>
            <a:chOff x="0" y="1235070"/>
            <a:chExt cx="11100804" cy="188812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D5AEB9D-6058-4789-F364-82B564EB3C8F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solidFill>
              <a:srgbClr val="6D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lowchart: Delay 17">
              <a:extLst>
                <a:ext uri="{FF2B5EF4-FFF2-40B4-BE49-F238E27FC236}">
                  <a16:creationId xmlns:a16="http://schemas.microsoft.com/office/drawing/2014/main" id="{2751FD1A-2DBC-4B8E-7968-21D778CC818C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solidFill>
              <a:srgbClr val="6D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062F1B0A-9B65-413C-3593-8D27C39C36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72551">
            <a:off x="-4616706" y="779566"/>
            <a:ext cx="9798105" cy="4943705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5D9009FF-6723-B760-8EA8-D9A20E1581A4}"/>
              </a:ext>
            </a:extLst>
          </p:cNvPr>
          <p:cNvSpPr/>
          <p:nvPr/>
        </p:nvSpPr>
        <p:spPr>
          <a:xfrm>
            <a:off x="-12583706" y="2997551"/>
            <a:ext cx="8900599" cy="142530"/>
          </a:xfrm>
          <a:prstGeom prst="rect">
            <a:avLst/>
          </a:prstGeom>
          <a:gradFill flip="none" rotWithShape="1">
            <a:gsLst>
              <a:gs pos="0">
                <a:srgbClr val="700000"/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87F278-00AE-C048-67BC-DC0B00268ED7}"/>
              </a:ext>
            </a:extLst>
          </p:cNvPr>
          <p:cNvSpPr txBox="1"/>
          <p:nvPr/>
        </p:nvSpPr>
        <p:spPr>
          <a:xfrm>
            <a:off x="1729725" y="1324713"/>
            <a:ext cx="918354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Quattro is a 4DCT respiratory motion phantom comprised of a semi-anthropomorphic chest tissue equivalent phantom and a fully programable four-dimensional dynamic motion unit with an independently motorised rotating insert arm and chest wall arm. Equipped with hyper-versatile and customisable software.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3A2D0F-5CAD-B93C-F1A4-99D3F6C82AB8}"/>
              </a:ext>
            </a:extLst>
          </p:cNvPr>
          <p:cNvSpPr txBox="1"/>
          <p:nvPr/>
        </p:nvSpPr>
        <p:spPr>
          <a:xfrm rot="16200000">
            <a:off x="8900328" y="7823378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DEMAND</a:t>
            </a:r>
          </a:p>
        </p:txBody>
      </p:sp>
      <p:pic>
        <p:nvPicPr>
          <p:cNvPr id="12" name="Picture 11" descr="A close-up of a machine&#10;&#10;Description automatically generated">
            <a:extLst>
              <a:ext uri="{FF2B5EF4-FFF2-40B4-BE49-F238E27FC236}">
                <a16:creationId xmlns:a16="http://schemas.microsoft.com/office/drawing/2014/main" id="{A13D45C2-6DB2-C235-BDB5-ABC4B6E086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572" y="2055680"/>
            <a:ext cx="8936530" cy="52597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2A81A78-97C2-3140-7CF5-0E87299512EC}"/>
              </a:ext>
            </a:extLst>
          </p:cNvPr>
          <p:cNvSpPr txBox="1"/>
          <p:nvPr/>
        </p:nvSpPr>
        <p:spPr>
          <a:xfrm rot="16200000">
            <a:off x="8188153" y="2713556"/>
            <a:ext cx="70457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INTRODUCTION</a:t>
            </a:r>
          </a:p>
        </p:txBody>
      </p:sp>
      <p:pic>
        <p:nvPicPr>
          <p:cNvPr id="26" name="Picture 25" descr="A red and black logo&#10;&#10;Description automatically generated">
            <a:extLst>
              <a:ext uri="{FF2B5EF4-FFF2-40B4-BE49-F238E27FC236}">
                <a16:creationId xmlns:a16="http://schemas.microsoft.com/office/drawing/2014/main" id="{A21A480A-C638-9802-B9EF-ED477D5FE6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5041" y="2384418"/>
            <a:ext cx="5063997" cy="185771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69A05BF-2B70-DB44-37BC-F4218A4942FC}"/>
              </a:ext>
            </a:extLst>
          </p:cNvPr>
          <p:cNvGrpSpPr/>
          <p:nvPr/>
        </p:nvGrpSpPr>
        <p:grpSpPr>
          <a:xfrm>
            <a:off x="-19643735" y="3147491"/>
            <a:ext cx="19484591" cy="3480965"/>
            <a:chOff x="0" y="1235070"/>
            <a:chExt cx="11100804" cy="1888121"/>
          </a:xfrm>
          <a:solidFill>
            <a:srgbClr val="B62926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953126D-282A-7F8F-184D-6391451C57A0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lowchart: Delay 5">
              <a:extLst>
                <a:ext uri="{FF2B5EF4-FFF2-40B4-BE49-F238E27FC236}">
                  <a16:creationId xmlns:a16="http://schemas.microsoft.com/office/drawing/2014/main" id="{CE329625-CFDF-E80A-2E90-E3ED2067A034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FDE91C9-9CAF-33A6-C6B6-7B51AC7764F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3250"/>
          <a:stretch/>
        </p:blipFill>
        <p:spPr>
          <a:xfrm>
            <a:off x="-7241658" y="3447723"/>
            <a:ext cx="6691921" cy="2895735"/>
          </a:xfrm>
          <a:prstGeom prst="flowChartTerminator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B331D7-0B2C-2F90-90C1-A749DAC9CDB6}"/>
              </a:ext>
            </a:extLst>
          </p:cNvPr>
          <p:cNvSpPr txBox="1"/>
          <p:nvPr/>
        </p:nvSpPr>
        <p:spPr>
          <a:xfrm>
            <a:off x="6716049" y="-4265467"/>
            <a:ext cx="395880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Dynamic phantoms are vital for assessing how patient motion and breathing impacts imaging. </a:t>
            </a:r>
          </a:p>
          <a:p>
            <a:endParaRPr lang="en-GB" sz="23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3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is also particular important in radiotherapy planning to ensure only the intended tissue </a:t>
            </a:r>
          </a:p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 irradiated .</a:t>
            </a:r>
          </a:p>
        </p:txBody>
      </p:sp>
      <p:pic>
        <p:nvPicPr>
          <p:cNvPr id="34" name="Audio 33">
            <a:hlinkClick r:id="" action="ppaction://media"/>
            <a:extLst>
              <a:ext uri="{FF2B5EF4-FFF2-40B4-BE49-F238E27FC236}">
                <a16:creationId xmlns:a16="http://schemas.microsoft.com/office/drawing/2014/main" id="{005ACA30-F619-2541-FBDF-0B904F9CE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51" name="Frame 50">
            <a:extLst>
              <a:ext uri="{FF2B5EF4-FFF2-40B4-BE49-F238E27FC236}">
                <a16:creationId xmlns:a16="http://schemas.microsoft.com/office/drawing/2014/main" id="{DC698FD4-7022-FEFA-1D7A-9061CA45FC55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6463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6595">
        <p159:morph option="byObject"/>
      </p:transition>
    </mc:Choice>
    <mc:Fallback>
      <p:transition spd="slow" advTm="265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and black wavy lines&#10;&#10;Description automatically generated">
            <a:extLst>
              <a:ext uri="{FF2B5EF4-FFF2-40B4-BE49-F238E27FC236}">
                <a16:creationId xmlns:a16="http://schemas.microsoft.com/office/drawing/2014/main" id="{D526084C-7B9F-D1CE-A472-5680206D1EF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1091" flipH="1">
            <a:off x="2213779" y="2095686"/>
            <a:ext cx="12122458" cy="8665330"/>
          </a:xfrm>
          <a:prstGeom prst="rect">
            <a:avLst/>
          </a:prstGeom>
        </p:spPr>
      </p:pic>
      <p:pic>
        <p:nvPicPr>
          <p:cNvPr id="13" name="Picture 12" descr="A red and black wavy lines&#10;&#10;Description automatically generated">
            <a:extLst>
              <a:ext uri="{FF2B5EF4-FFF2-40B4-BE49-F238E27FC236}">
                <a16:creationId xmlns:a16="http://schemas.microsoft.com/office/drawing/2014/main" id="{CB7659BD-F0D0-40CD-1239-B2E5E956F40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16955">
            <a:off x="-4362181" y="607430"/>
            <a:ext cx="10326881" cy="564314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0D9DD1CF-4199-72FE-F586-051A3A42E33D}"/>
              </a:ext>
            </a:extLst>
          </p:cNvPr>
          <p:cNvGrpSpPr/>
          <p:nvPr/>
        </p:nvGrpSpPr>
        <p:grpSpPr>
          <a:xfrm>
            <a:off x="-13294461" y="3177986"/>
            <a:ext cx="19484591" cy="3480965"/>
            <a:chOff x="0" y="1235070"/>
            <a:chExt cx="11100804" cy="1888121"/>
          </a:xfrm>
          <a:solidFill>
            <a:srgbClr val="B62926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1E8C5FD-9870-0620-0151-594D8313E215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lowchart: Delay 33">
              <a:extLst>
                <a:ext uri="{FF2B5EF4-FFF2-40B4-BE49-F238E27FC236}">
                  <a16:creationId xmlns:a16="http://schemas.microsoft.com/office/drawing/2014/main" id="{5C4CF094-9DDA-CB8A-D028-E55426B446F3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900328" y="9070990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9978DF-5173-56C0-2361-C0D194E1BE80}"/>
              </a:ext>
            </a:extLst>
          </p:cNvPr>
          <p:cNvSpPr txBox="1"/>
          <p:nvPr/>
        </p:nvSpPr>
        <p:spPr>
          <a:xfrm rot="16200000">
            <a:off x="8888411" y="8820390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MATERIALS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A83484-9F58-2746-07C1-917063A11DA3}"/>
              </a:ext>
            </a:extLst>
          </p:cNvPr>
          <p:cNvSpPr txBox="1"/>
          <p:nvPr/>
        </p:nvSpPr>
        <p:spPr>
          <a:xfrm rot="16200000">
            <a:off x="8888412" y="2026985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DEMAND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9CB0D5-7201-CDCB-4DBB-E09419D31DFA}"/>
              </a:ext>
            </a:extLst>
          </p:cNvPr>
          <p:cNvSpPr txBox="1"/>
          <p:nvPr/>
        </p:nvSpPr>
        <p:spPr>
          <a:xfrm rot="16200000">
            <a:off x="8900329" y="8135549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23C1E8-0AA2-C5E3-22A3-6342EC6E112A}"/>
              </a:ext>
            </a:extLst>
          </p:cNvPr>
          <p:cNvSpPr txBox="1"/>
          <p:nvPr/>
        </p:nvSpPr>
        <p:spPr>
          <a:xfrm rot="16200000">
            <a:off x="8270027" y="-4175778"/>
            <a:ext cx="70457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INTRODUCTION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39100D4-74A9-9B05-9771-80B900B723E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3250"/>
          <a:stretch/>
        </p:blipFill>
        <p:spPr>
          <a:xfrm>
            <a:off x="-892384" y="3478218"/>
            <a:ext cx="6691921" cy="2895735"/>
          </a:xfrm>
          <a:prstGeom prst="flowChartTerminator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21EAC12-EAD2-2E69-28F5-A36191C519D8}"/>
              </a:ext>
            </a:extLst>
          </p:cNvPr>
          <p:cNvSpPr txBox="1"/>
          <p:nvPr/>
        </p:nvSpPr>
        <p:spPr>
          <a:xfrm>
            <a:off x="6634225" y="975995"/>
            <a:ext cx="395880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Dynamic phantoms are vital for assessing how patient motion and breathing impacts imaging. </a:t>
            </a:r>
          </a:p>
          <a:p>
            <a:endParaRPr lang="en-GB" sz="23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3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is also particularly important in radiotherapy planning to ensure only the intended tissue </a:t>
            </a:r>
          </a:p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 irradiated.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378BA5A-ADF7-6BF7-4C8B-8A1257B201DD}"/>
              </a:ext>
            </a:extLst>
          </p:cNvPr>
          <p:cNvGrpSpPr/>
          <p:nvPr/>
        </p:nvGrpSpPr>
        <p:grpSpPr>
          <a:xfrm>
            <a:off x="-11835166" y="942050"/>
            <a:ext cx="11690570" cy="2062278"/>
            <a:chOff x="0" y="1235070"/>
            <a:chExt cx="11100804" cy="188812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07FDFCC-0ADB-6952-8A0A-15C81E56DEDA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solidFill>
              <a:srgbClr val="6D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Flowchart: Delay 38">
              <a:extLst>
                <a:ext uri="{FF2B5EF4-FFF2-40B4-BE49-F238E27FC236}">
                  <a16:creationId xmlns:a16="http://schemas.microsoft.com/office/drawing/2014/main" id="{3BED516D-7A3E-AE97-3D63-8C42164C0993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solidFill>
              <a:srgbClr val="6D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A98C8269-0249-BF29-5650-5A97EA1F7D7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8"/>
          <a:stretch/>
        </p:blipFill>
        <p:spPr bwMode="auto">
          <a:xfrm>
            <a:off x="-86927" y="849132"/>
            <a:ext cx="2124564" cy="277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5FB1A28-C4A9-5A6A-2EDF-404D7D40A0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84"/>
          <a:stretch/>
        </p:blipFill>
        <p:spPr bwMode="auto">
          <a:xfrm>
            <a:off x="3891516" y="934830"/>
            <a:ext cx="1946362" cy="167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739B8F5-05D7-087C-5280-2B795A42CE6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8"/>
          <a:stretch/>
        </p:blipFill>
        <p:spPr bwMode="auto">
          <a:xfrm>
            <a:off x="2164466" y="754740"/>
            <a:ext cx="1629656" cy="199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2BF7A7C8-86BF-44DF-7D89-D1C752BD0F39}"/>
              </a:ext>
            </a:extLst>
          </p:cNvPr>
          <p:cNvSpPr txBox="1"/>
          <p:nvPr/>
        </p:nvSpPr>
        <p:spPr>
          <a:xfrm>
            <a:off x="443694" y="2646216"/>
            <a:ext cx="644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CT 	        Radiotherapy              PET</a:t>
            </a: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BAEB32D8-001B-CE90-71DE-7CAF48E763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51" name="Frame 50">
            <a:extLst>
              <a:ext uri="{FF2B5EF4-FFF2-40B4-BE49-F238E27FC236}">
                <a16:creationId xmlns:a16="http://schemas.microsoft.com/office/drawing/2014/main" id="{B538447E-77CF-ADE7-DEBE-600794BB3C86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9092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32675">
        <p159:morph option="byObject"/>
      </p:transition>
    </mc:Choice>
    <mc:Fallback>
      <p:transition spd="slow" advTm="326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8E1BBE-4C4E-A216-C745-A366700B3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and black wavy lines&#10;&#10;Description automatically generated">
            <a:extLst>
              <a:ext uri="{FF2B5EF4-FFF2-40B4-BE49-F238E27FC236}">
                <a16:creationId xmlns:a16="http://schemas.microsoft.com/office/drawing/2014/main" id="{ADDF6DC3-4B9A-C385-40CE-0B88AA94A55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50"/>
                    </a14:imgEffect>
                    <a14:imgEffect>
                      <a14:saturation sat="4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8729" flipH="1">
            <a:off x="-334714" y="2284471"/>
            <a:ext cx="14679165" cy="8422919"/>
          </a:xfrm>
          <a:prstGeom prst="rect">
            <a:avLst/>
          </a:prstGeom>
        </p:spPr>
      </p:pic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2BCCDB0F-02F6-0C08-ABB1-0289E7D88D2F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5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55983">
            <a:off x="-3737673" y="-839075"/>
            <a:ext cx="10342731" cy="562646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BFB8FC6-E59F-2846-ADA6-A514BFC9B31D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9A4617-91A8-1B96-B26C-DE60CF058331}"/>
              </a:ext>
            </a:extLst>
          </p:cNvPr>
          <p:cNvSpPr txBox="1"/>
          <p:nvPr/>
        </p:nvSpPr>
        <p:spPr>
          <a:xfrm rot="16200000">
            <a:off x="8843099" y="2387154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F44BBD-9785-849A-5EC0-7F10BFDD2D67}"/>
              </a:ext>
            </a:extLst>
          </p:cNvPr>
          <p:cNvSpPr txBox="1"/>
          <p:nvPr/>
        </p:nvSpPr>
        <p:spPr>
          <a:xfrm rot="16200000">
            <a:off x="8900328" y="9070990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2C739AF-EE27-A9B3-DB7D-35E2D022C3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85F1F2B-4031-5B93-439A-D5669EE17A1D}"/>
              </a:ext>
            </a:extLst>
          </p:cNvPr>
          <p:cNvGrpSpPr/>
          <p:nvPr/>
        </p:nvGrpSpPr>
        <p:grpSpPr>
          <a:xfrm>
            <a:off x="1571870" y="-1763495"/>
            <a:ext cx="8500247" cy="7942015"/>
            <a:chOff x="1718602" y="-1254969"/>
            <a:chExt cx="8500247" cy="79420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B4E76EC-57FD-3C73-A97B-77CEB472FA7B}"/>
                </a:ext>
              </a:extLst>
            </p:cNvPr>
            <p:cNvSpPr/>
            <p:nvPr/>
          </p:nvSpPr>
          <p:spPr>
            <a:xfrm>
              <a:off x="1718602" y="3561744"/>
              <a:ext cx="8500247" cy="238782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83000"/>
                  </a:schemeClr>
                </a:gs>
                <a:gs pos="7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Picture 11" descr="A white object with holes&#10;&#10;Description automatically generated">
              <a:extLst>
                <a:ext uri="{FF2B5EF4-FFF2-40B4-BE49-F238E27FC236}">
                  <a16:creationId xmlns:a16="http://schemas.microsoft.com/office/drawing/2014/main" id="{904FAF39-EDBD-5093-096E-AC2067FF3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8800"/>
                      </a14:imgEffect>
                      <a14:imgEffect>
                        <a14:brightnessContrast bright="1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8608" y="-1254969"/>
              <a:ext cx="5955967" cy="794201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DAA11E4-51B3-50EA-90EA-29B458F59870}"/>
              </a:ext>
            </a:extLst>
          </p:cNvPr>
          <p:cNvSpPr txBox="1"/>
          <p:nvPr/>
        </p:nvSpPr>
        <p:spPr>
          <a:xfrm>
            <a:off x="2182148" y="2940530"/>
            <a:ext cx="3639845" cy="646331"/>
          </a:xfrm>
          <a:custGeom>
            <a:avLst/>
            <a:gdLst>
              <a:gd name="connsiteX0" fmla="*/ 0 w 3639845"/>
              <a:gd name="connsiteY0" fmla="*/ 0 h 1200329"/>
              <a:gd name="connsiteX1" fmla="*/ 3639845 w 3639845"/>
              <a:gd name="connsiteY1" fmla="*/ 0 h 1200329"/>
              <a:gd name="connsiteX2" fmla="*/ 3639845 w 3639845"/>
              <a:gd name="connsiteY2" fmla="*/ 1200329 h 1200329"/>
              <a:gd name="connsiteX3" fmla="*/ 0 w 3639845"/>
              <a:gd name="connsiteY3" fmla="*/ 1200329 h 1200329"/>
              <a:gd name="connsiteX4" fmla="*/ 0 w 3639845"/>
              <a:gd name="connsiteY4" fmla="*/ 0 h 1200329"/>
              <a:gd name="connsiteX0" fmla="*/ 0 w 3639845"/>
              <a:gd name="connsiteY0" fmla="*/ 0 h 1200329"/>
              <a:gd name="connsiteX1" fmla="*/ 3639845 w 3639845"/>
              <a:gd name="connsiteY1" fmla="*/ 0 h 1200329"/>
              <a:gd name="connsiteX2" fmla="*/ 2494625 w 3639845"/>
              <a:gd name="connsiteY2" fmla="*/ 809711 h 1200329"/>
              <a:gd name="connsiteX3" fmla="*/ 0 w 3639845"/>
              <a:gd name="connsiteY3" fmla="*/ 1200329 h 1200329"/>
              <a:gd name="connsiteX4" fmla="*/ 0 w 3639845"/>
              <a:gd name="connsiteY4" fmla="*/ 0 h 1200329"/>
              <a:gd name="connsiteX0" fmla="*/ 0 w 3639845"/>
              <a:gd name="connsiteY0" fmla="*/ 0 h 1200329"/>
              <a:gd name="connsiteX1" fmla="*/ 3639845 w 3639845"/>
              <a:gd name="connsiteY1" fmla="*/ 0 h 1200329"/>
              <a:gd name="connsiteX2" fmla="*/ 1731146 w 3639845"/>
              <a:gd name="connsiteY2" fmla="*/ 854099 h 1200329"/>
              <a:gd name="connsiteX3" fmla="*/ 0 w 3639845"/>
              <a:gd name="connsiteY3" fmla="*/ 1200329 h 1200329"/>
              <a:gd name="connsiteX4" fmla="*/ 0 w 3639845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9845" h="1200329">
                <a:moveTo>
                  <a:pt x="0" y="0"/>
                </a:moveTo>
                <a:lnTo>
                  <a:pt x="3639845" y="0"/>
                </a:lnTo>
                <a:lnTo>
                  <a:pt x="1731146" y="854099"/>
                </a:lnTo>
                <a:lnTo>
                  <a:pt x="0" y="120032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C7382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Lung tissue </a:t>
            </a:r>
          </a:p>
          <a:p>
            <a:r>
              <a:rPr lang="en-GB" b="1" dirty="0">
                <a:solidFill>
                  <a:srgbClr val="C7382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equivalent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451728-AFAD-3596-F7B5-9BE03677BFFB}"/>
              </a:ext>
            </a:extLst>
          </p:cNvPr>
          <p:cNvSpPr txBox="1"/>
          <p:nvPr/>
        </p:nvSpPr>
        <p:spPr>
          <a:xfrm>
            <a:off x="4578580" y="4951319"/>
            <a:ext cx="2707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C7382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Spine tissue equivalent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034750-E70C-76FF-4B96-5803DEFB98E5}"/>
              </a:ext>
            </a:extLst>
          </p:cNvPr>
          <p:cNvSpPr txBox="1"/>
          <p:nvPr/>
        </p:nvSpPr>
        <p:spPr>
          <a:xfrm>
            <a:off x="7912246" y="2959184"/>
            <a:ext cx="27078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C7382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Lung insert </a:t>
            </a:r>
          </a:p>
          <a:p>
            <a:r>
              <a:rPr lang="en-GB" b="1" dirty="0">
                <a:solidFill>
                  <a:srgbClr val="C7382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cavity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6B7664-F272-20B1-517F-41396192D5A2}"/>
              </a:ext>
            </a:extLst>
          </p:cNvPr>
          <p:cNvSpPr txBox="1"/>
          <p:nvPr/>
        </p:nvSpPr>
        <p:spPr>
          <a:xfrm>
            <a:off x="4365309" y="1185809"/>
            <a:ext cx="33616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C7382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Central dosimetry cavity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5838903-7FD8-D5D6-0A55-900DC491758A}"/>
              </a:ext>
            </a:extLst>
          </p:cNvPr>
          <p:cNvCxnSpPr>
            <a:cxnSpLocks/>
          </p:cNvCxnSpPr>
          <p:nvPr/>
        </p:nvCxnSpPr>
        <p:spPr>
          <a:xfrm flipH="1">
            <a:off x="7182035" y="3282349"/>
            <a:ext cx="71634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079933B-2636-59A6-EFA7-E8134CC030DD}"/>
              </a:ext>
            </a:extLst>
          </p:cNvPr>
          <p:cNvCxnSpPr>
            <a:cxnSpLocks/>
          </p:cNvCxnSpPr>
          <p:nvPr/>
        </p:nvCxnSpPr>
        <p:spPr>
          <a:xfrm flipH="1">
            <a:off x="3640437" y="3263695"/>
            <a:ext cx="66819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D4DAD96-FEB1-7348-3637-EBA2D9FFDEFB}"/>
              </a:ext>
            </a:extLst>
          </p:cNvPr>
          <p:cNvCxnSpPr>
            <a:cxnSpLocks/>
          </p:cNvCxnSpPr>
          <p:nvPr/>
        </p:nvCxnSpPr>
        <p:spPr>
          <a:xfrm flipV="1">
            <a:off x="5737910" y="1555141"/>
            <a:ext cx="0" cy="41901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C09FD2B-84FF-0009-38CF-E71E5CFCAA68}"/>
              </a:ext>
            </a:extLst>
          </p:cNvPr>
          <p:cNvCxnSpPr>
            <a:cxnSpLocks/>
          </p:cNvCxnSpPr>
          <p:nvPr/>
        </p:nvCxnSpPr>
        <p:spPr>
          <a:xfrm flipV="1">
            <a:off x="5761584" y="4289412"/>
            <a:ext cx="0" cy="66190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3265193-DA9B-4DC7-0842-2ADE5FE10FAD}"/>
              </a:ext>
            </a:extLst>
          </p:cNvPr>
          <p:cNvSpPr txBox="1"/>
          <p:nvPr/>
        </p:nvSpPr>
        <p:spPr>
          <a:xfrm rot="16200000">
            <a:off x="8843099" y="-3618448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DEMAND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01638F-AB6D-CB1F-D3FC-3F5BFBB897EF}"/>
              </a:ext>
            </a:extLst>
          </p:cNvPr>
          <p:cNvGrpSpPr/>
          <p:nvPr/>
        </p:nvGrpSpPr>
        <p:grpSpPr>
          <a:xfrm>
            <a:off x="-19757629" y="3210836"/>
            <a:ext cx="19484591" cy="3480965"/>
            <a:chOff x="0" y="1235070"/>
            <a:chExt cx="11100804" cy="1888121"/>
          </a:xfrm>
          <a:solidFill>
            <a:srgbClr val="B62926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C3DE484-24BD-26B2-0784-7F41E8A5BBF3}"/>
                </a:ext>
              </a:extLst>
            </p:cNvPr>
            <p:cNvSpPr/>
            <p:nvPr/>
          </p:nvSpPr>
          <p:spPr>
            <a:xfrm>
              <a:off x="0" y="1239255"/>
              <a:ext cx="9395209" cy="18839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lowchart: Delay 4">
              <a:extLst>
                <a:ext uri="{FF2B5EF4-FFF2-40B4-BE49-F238E27FC236}">
                  <a16:creationId xmlns:a16="http://schemas.microsoft.com/office/drawing/2014/main" id="{EFC13D93-0D9B-A5AB-332B-DC731CD74F2A}"/>
                </a:ext>
              </a:extLst>
            </p:cNvPr>
            <p:cNvSpPr/>
            <p:nvPr/>
          </p:nvSpPr>
          <p:spPr>
            <a:xfrm>
              <a:off x="9301427" y="1235070"/>
              <a:ext cx="1799377" cy="1888121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4AA8442-AB93-40D7-C829-177C4D7BF84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3250"/>
          <a:stretch/>
        </p:blipFill>
        <p:spPr>
          <a:xfrm>
            <a:off x="-7355552" y="3511068"/>
            <a:ext cx="6691921" cy="2895735"/>
          </a:xfrm>
          <a:prstGeom prst="flowChartTerminator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7BFFB1-B0AD-C8DB-505A-C73CAA239FD9}"/>
              </a:ext>
            </a:extLst>
          </p:cNvPr>
          <p:cNvSpPr txBox="1"/>
          <p:nvPr/>
        </p:nvSpPr>
        <p:spPr>
          <a:xfrm>
            <a:off x="6762900" y="6946344"/>
            <a:ext cx="395880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Dynamic phantoms are vital for assessing how patient motion and breathing impacts imaging. </a:t>
            </a:r>
          </a:p>
          <a:p>
            <a:endParaRPr lang="en-GB" sz="23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3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is also particular important in radiotherapy planning to ensure only the intended tissue </a:t>
            </a:r>
          </a:p>
          <a:p>
            <a:r>
              <a:rPr lang="en-GB" sz="23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 irradiated 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97413D-E5DF-052D-9054-83AAE69A9FE1}"/>
              </a:ext>
            </a:extLst>
          </p:cNvPr>
          <p:cNvSpPr txBox="1"/>
          <p:nvPr/>
        </p:nvSpPr>
        <p:spPr>
          <a:xfrm>
            <a:off x="-3431379" y="539478"/>
            <a:ext cx="35574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Horizontal and rotational motion phantom insert arm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B16B5C-A868-BB20-3893-DE815606B9C8}"/>
              </a:ext>
            </a:extLst>
          </p:cNvPr>
          <p:cNvSpPr txBox="1"/>
          <p:nvPr/>
        </p:nvSpPr>
        <p:spPr>
          <a:xfrm>
            <a:off x="11982695" y="-1457197"/>
            <a:ext cx="31614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Vertical motion arm for breathing surrogate motion</a:t>
            </a:r>
          </a:p>
          <a:p>
            <a:pPr algn="ctr"/>
            <a:endParaRPr lang="en-GB" sz="2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866C17-C224-9106-8C7F-FE2C69BE6B8F}"/>
              </a:ext>
            </a:extLst>
          </p:cNvPr>
          <p:cNvSpPr txBox="1"/>
          <p:nvPr/>
        </p:nvSpPr>
        <p:spPr>
          <a:xfrm>
            <a:off x="3233459" y="7427058"/>
            <a:ext cx="4948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programme upload 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power port and lead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start / stop program</a:t>
            </a:r>
          </a:p>
          <a:p>
            <a:pPr algn="ctr"/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3" name="Graphic 22" descr="Refresh with solid fill">
            <a:extLst>
              <a:ext uri="{FF2B5EF4-FFF2-40B4-BE49-F238E27FC236}">
                <a16:creationId xmlns:a16="http://schemas.microsoft.com/office/drawing/2014/main" id="{AE88BB15-37D8-0856-6625-A17D3F1406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1513128" y="1862647"/>
            <a:ext cx="913055" cy="913055"/>
          </a:xfrm>
          <a:prstGeom prst="rect">
            <a:avLst/>
          </a:prstGeom>
        </p:spPr>
      </p:pic>
      <p:sp>
        <p:nvSpPr>
          <p:cNvPr id="24" name="Arrow: Up-Down 23">
            <a:extLst>
              <a:ext uri="{FF2B5EF4-FFF2-40B4-BE49-F238E27FC236}">
                <a16:creationId xmlns:a16="http://schemas.microsoft.com/office/drawing/2014/main" id="{D69A3B64-5A51-2B50-60CC-0F57ED34B6D9}"/>
              </a:ext>
            </a:extLst>
          </p:cNvPr>
          <p:cNvSpPr/>
          <p:nvPr/>
        </p:nvSpPr>
        <p:spPr>
          <a:xfrm rot="10800000">
            <a:off x="11612619" y="-1365594"/>
            <a:ext cx="454279" cy="1160745"/>
          </a:xfrm>
          <a:prstGeom prst="upDownArrow">
            <a:avLst>
              <a:gd name="adj1" fmla="val 41050"/>
              <a:gd name="adj2" fmla="val 432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Arrow: Up-Down 28">
            <a:extLst>
              <a:ext uri="{FF2B5EF4-FFF2-40B4-BE49-F238E27FC236}">
                <a16:creationId xmlns:a16="http://schemas.microsoft.com/office/drawing/2014/main" id="{4AE4887E-A85E-F789-BE5F-DD9C3D0BDAB7}"/>
              </a:ext>
            </a:extLst>
          </p:cNvPr>
          <p:cNvSpPr/>
          <p:nvPr/>
        </p:nvSpPr>
        <p:spPr>
          <a:xfrm rot="16200000">
            <a:off x="-2550507" y="1754632"/>
            <a:ext cx="454279" cy="1160745"/>
          </a:xfrm>
          <a:prstGeom prst="upDownArrow">
            <a:avLst>
              <a:gd name="adj1" fmla="val 41050"/>
              <a:gd name="adj2" fmla="val 432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Left Brace 29">
            <a:extLst>
              <a:ext uri="{FF2B5EF4-FFF2-40B4-BE49-F238E27FC236}">
                <a16:creationId xmlns:a16="http://schemas.microsoft.com/office/drawing/2014/main" id="{D2A862D7-34FD-BA29-F678-6AF661AD7554}"/>
              </a:ext>
            </a:extLst>
          </p:cNvPr>
          <p:cNvSpPr/>
          <p:nvPr/>
        </p:nvSpPr>
        <p:spPr>
          <a:xfrm rot="16200000">
            <a:off x="4931804" y="6302492"/>
            <a:ext cx="372639" cy="1657550"/>
          </a:xfrm>
          <a:prstGeom prst="leftBrace">
            <a:avLst>
              <a:gd name="adj1" fmla="val 41369"/>
              <a:gd name="adj2" fmla="val 52161"/>
            </a:avLst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7" name="Audio 36">
            <a:hlinkClick r:id="" action="ppaction://media"/>
            <a:extLst>
              <a:ext uri="{FF2B5EF4-FFF2-40B4-BE49-F238E27FC236}">
                <a16:creationId xmlns:a16="http://schemas.microsoft.com/office/drawing/2014/main" id="{B9185A4E-FA74-FDEC-C2A9-1D116E594F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43" name="Frame 42">
            <a:extLst>
              <a:ext uri="{FF2B5EF4-FFF2-40B4-BE49-F238E27FC236}">
                <a16:creationId xmlns:a16="http://schemas.microsoft.com/office/drawing/2014/main" id="{935F7743-9DBF-3109-8AFE-CE7082822FB5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8316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9141">
        <p159:morph option="byObject"/>
      </p:transition>
    </mc:Choice>
    <mc:Fallback>
      <p:transition spd="slow" advTm="2914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and black wavy lines&#10;&#10;Description automatically generated">
            <a:extLst>
              <a:ext uri="{FF2B5EF4-FFF2-40B4-BE49-F238E27FC236}">
                <a16:creationId xmlns:a16="http://schemas.microsoft.com/office/drawing/2014/main" id="{78F49F3C-814C-6F37-3333-46D071DFC35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5328" flipH="1">
            <a:off x="-763632" y="3323135"/>
            <a:ext cx="13129690" cy="686993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062F1B0A-9B65-413C-3593-8D27C39C368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7027">
            <a:off x="-1658462" y="-2449410"/>
            <a:ext cx="13018040" cy="5626465"/>
          </a:xfrm>
          <a:prstGeom prst="rect">
            <a:avLst/>
          </a:prstGeom>
        </p:spPr>
      </p:pic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5D034F-2453-FB5C-48A6-AAC83F6CC060}"/>
              </a:ext>
            </a:extLst>
          </p:cNvPr>
          <p:cNvSpPr txBox="1"/>
          <p:nvPr/>
        </p:nvSpPr>
        <p:spPr>
          <a:xfrm>
            <a:off x="203719" y="1044565"/>
            <a:ext cx="35574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Horizontal and rotational motion phantom insert arm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548CC0-EABC-432F-586E-19A1AE42798C}"/>
              </a:ext>
            </a:extLst>
          </p:cNvPr>
          <p:cNvSpPr txBox="1"/>
          <p:nvPr/>
        </p:nvSpPr>
        <p:spPr>
          <a:xfrm>
            <a:off x="8105102" y="1072284"/>
            <a:ext cx="31614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Vertical motion arm for breathing surrogate motion</a:t>
            </a:r>
          </a:p>
          <a:p>
            <a:pPr algn="ctr"/>
            <a:endParaRPr lang="en-GB" sz="2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512632" y="9367817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1E2D62-080E-E03B-893B-9E6BD4621657}"/>
              </a:ext>
            </a:extLst>
          </p:cNvPr>
          <p:cNvSpPr txBox="1"/>
          <p:nvPr/>
        </p:nvSpPr>
        <p:spPr>
          <a:xfrm rot="16200000">
            <a:off x="8821196" y="-3600682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MATERIALS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FFA4CE-5644-993C-2AF6-8153631BB25F}"/>
              </a:ext>
            </a:extLst>
          </p:cNvPr>
          <p:cNvSpPr txBox="1"/>
          <p:nvPr/>
        </p:nvSpPr>
        <p:spPr>
          <a:xfrm rot="16200000">
            <a:off x="8775369" y="-3658698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94FCB3-0A87-2D9E-C79F-8E572A401A0A}"/>
              </a:ext>
            </a:extLst>
          </p:cNvPr>
          <p:cNvSpPr txBox="1"/>
          <p:nvPr/>
        </p:nvSpPr>
        <p:spPr>
          <a:xfrm rot="16200000">
            <a:off x="8821197" y="2398030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5D12A0-EF2E-782A-98FC-7FF71FB8ECFC}"/>
              </a:ext>
            </a:extLst>
          </p:cNvPr>
          <p:cNvGrpSpPr/>
          <p:nvPr/>
        </p:nvGrpSpPr>
        <p:grpSpPr>
          <a:xfrm>
            <a:off x="3096185" y="1341496"/>
            <a:ext cx="5396390" cy="3718520"/>
            <a:chOff x="3338183" y="1555474"/>
            <a:chExt cx="5078158" cy="3550358"/>
          </a:xfrm>
        </p:grpSpPr>
        <p:sp>
          <p:nvSpPr>
            <p:cNvPr id="11" name="Flowchart: Data 10">
              <a:extLst>
                <a:ext uri="{FF2B5EF4-FFF2-40B4-BE49-F238E27FC236}">
                  <a16:creationId xmlns:a16="http://schemas.microsoft.com/office/drawing/2014/main" id="{ED894799-D2C7-2117-1FF2-7F546557E2AD}"/>
                </a:ext>
              </a:extLst>
            </p:cNvPr>
            <p:cNvSpPr/>
            <p:nvPr/>
          </p:nvSpPr>
          <p:spPr>
            <a:xfrm rot="11317869">
              <a:off x="3920995" y="3659850"/>
              <a:ext cx="4495346" cy="1433600"/>
            </a:xfrm>
            <a:prstGeom prst="flowChartInputOutput">
              <a:avLst/>
            </a:prstGeom>
            <a:solidFill>
              <a:schemeClr val="tx1">
                <a:alpha val="62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dirty="0"/>
            </a:p>
          </p:txBody>
        </p:sp>
        <p:pic>
          <p:nvPicPr>
            <p:cNvPr id="18" name="Picture 17" descr="A black box with white handles&#10;&#10;Description automatically generated">
              <a:extLst>
                <a:ext uri="{FF2B5EF4-FFF2-40B4-BE49-F238E27FC236}">
                  <a16:creationId xmlns:a16="http://schemas.microsoft.com/office/drawing/2014/main" id="{FA8A16CD-B0D8-1EF0-0E79-D181E12CB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8183" y="1555474"/>
              <a:ext cx="4444486" cy="3550358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2823D18-21A2-6818-8723-DD94A16B08C3}"/>
              </a:ext>
            </a:extLst>
          </p:cNvPr>
          <p:cNvSpPr txBox="1"/>
          <p:nvPr/>
        </p:nvSpPr>
        <p:spPr>
          <a:xfrm>
            <a:off x="3280961" y="5379842"/>
            <a:ext cx="4948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programme upload 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power port and lead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start / stop program</a:t>
            </a:r>
          </a:p>
          <a:p>
            <a:pPr algn="ctr"/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4" name="Graphic 83" descr="Refresh with solid fill">
            <a:extLst>
              <a:ext uri="{FF2B5EF4-FFF2-40B4-BE49-F238E27FC236}">
                <a16:creationId xmlns:a16="http://schemas.microsoft.com/office/drawing/2014/main" id="{3068C75E-4F57-853C-9BD6-EF75290C4B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21970" y="2367734"/>
            <a:ext cx="913055" cy="913055"/>
          </a:xfrm>
          <a:prstGeom prst="rect">
            <a:avLst/>
          </a:prstGeom>
        </p:spPr>
      </p:pic>
      <p:sp>
        <p:nvSpPr>
          <p:cNvPr id="85" name="Arrow: Up-Down 84">
            <a:extLst>
              <a:ext uri="{FF2B5EF4-FFF2-40B4-BE49-F238E27FC236}">
                <a16:creationId xmlns:a16="http://schemas.microsoft.com/office/drawing/2014/main" id="{3BC0191E-4857-FDCA-8314-854327EC0DE5}"/>
              </a:ext>
            </a:extLst>
          </p:cNvPr>
          <p:cNvSpPr/>
          <p:nvPr/>
        </p:nvSpPr>
        <p:spPr>
          <a:xfrm rot="10800000">
            <a:off x="7735026" y="1163887"/>
            <a:ext cx="454279" cy="1160745"/>
          </a:xfrm>
          <a:prstGeom prst="upDownArrow">
            <a:avLst>
              <a:gd name="adj1" fmla="val 41050"/>
              <a:gd name="adj2" fmla="val 432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Arrow: Up-Down 85">
            <a:extLst>
              <a:ext uri="{FF2B5EF4-FFF2-40B4-BE49-F238E27FC236}">
                <a16:creationId xmlns:a16="http://schemas.microsoft.com/office/drawing/2014/main" id="{6A48F891-5F84-BE4D-F4FE-AFDC7D4CE530}"/>
              </a:ext>
            </a:extLst>
          </p:cNvPr>
          <p:cNvSpPr/>
          <p:nvPr/>
        </p:nvSpPr>
        <p:spPr>
          <a:xfrm rot="16200000">
            <a:off x="1084591" y="2259719"/>
            <a:ext cx="454279" cy="1160745"/>
          </a:xfrm>
          <a:prstGeom prst="upDownArrow">
            <a:avLst>
              <a:gd name="adj1" fmla="val 41050"/>
              <a:gd name="adj2" fmla="val 432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Left Brace 103">
            <a:extLst>
              <a:ext uri="{FF2B5EF4-FFF2-40B4-BE49-F238E27FC236}">
                <a16:creationId xmlns:a16="http://schemas.microsoft.com/office/drawing/2014/main" id="{6020D18A-EF4F-0B3A-D1B2-2177A35BC785}"/>
              </a:ext>
            </a:extLst>
          </p:cNvPr>
          <p:cNvSpPr/>
          <p:nvPr/>
        </p:nvSpPr>
        <p:spPr>
          <a:xfrm rot="16200000">
            <a:off x="4979306" y="4255276"/>
            <a:ext cx="372639" cy="1657550"/>
          </a:xfrm>
          <a:prstGeom prst="leftBrace">
            <a:avLst>
              <a:gd name="adj1" fmla="val 41369"/>
              <a:gd name="adj2" fmla="val 52161"/>
            </a:avLst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CB2264FC-8B5D-043C-469B-AD14AF348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24" name="Frame 23">
            <a:extLst>
              <a:ext uri="{FF2B5EF4-FFF2-40B4-BE49-F238E27FC236}">
                <a16:creationId xmlns:a16="http://schemas.microsoft.com/office/drawing/2014/main" id="{A28C2823-48DB-DD54-9558-1B6A8DBAC548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4906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5426">
        <p159:morph option="byObject"/>
      </p:transition>
    </mc:Choice>
    <mc:Fallback>
      <p:transition spd="slow" advTm="254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ed and black wavy lines&#10;&#10;Description automatically generated">
            <a:extLst>
              <a:ext uri="{FF2B5EF4-FFF2-40B4-BE49-F238E27FC236}">
                <a16:creationId xmlns:a16="http://schemas.microsoft.com/office/drawing/2014/main" id="{E0433574-9CBF-2EB6-1F19-0B36BFE1547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4696" flipH="1">
            <a:off x="-4460293" y="1079693"/>
            <a:ext cx="13052617" cy="71751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062F1B0A-9B65-413C-3593-8D27C39C368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5072">
            <a:off x="3416013" y="-1564205"/>
            <a:ext cx="9675571" cy="4812964"/>
          </a:xfrm>
          <a:prstGeom prst="rect">
            <a:avLst/>
          </a:prstGeom>
        </p:spPr>
      </p:pic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512632" y="2651676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10064023" y="8668720"/>
            <a:ext cx="30864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USAGE</a:t>
            </a:r>
          </a:p>
        </p:txBody>
      </p:sp>
      <p:pic>
        <p:nvPicPr>
          <p:cNvPr id="13" name="Picture 12" descr="A black case with a plastic container with a plastic container and a plastic container with a plastic container with a plastic container with a plastic container with a plastic container with a plastic container with a plastic container&#10;&#10;Description automatically generated">
            <a:extLst>
              <a:ext uri="{FF2B5EF4-FFF2-40B4-BE49-F238E27FC236}">
                <a16:creationId xmlns:a16="http://schemas.microsoft.com/office/drawing/2014/main" id="{076E7952-11BD-2CC9-34E3-0CF104CE9A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036" y="1445760"/>
            <a:ext cx="5803456" cy="39380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39C94A2-6A58-E89E-2DA0-4165B47F697A}"/>
              </a:ext>
            </a:extLst>
          </p:cNvPr>
          <p:cNvSpPr txBox="1"/>
          <p:nvPr/>
        </p:nvSpPr>
        <p:spPr>
          <a:xfrm>
            <a:off x="391792" y="1883988"/>
            <a:ext cx="53698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Quattro includes the lung inserts: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Simulated tumour – centred (LN330)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Simulated tumour – off-set (LN330)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PET sphere tumour (LN330+PMMA)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Ion chamber dosimetry (LN330+WT1)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TLD dosimetry (WT1)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Film dosimetry (WT1)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Centre inserts: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Water equivalent rod (WT1)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Ion chamber dosimetry (WT1)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BC4CD9-184F-BB55-91D0-CDC3696E92C9}"/>
              </a:ext>
            </a:extLst>
          </p:cNvPr>
          <p:cNvSpPr txBox="1"/>
          <p:nvPr/>
        </p:nvSpPr>
        <p:spPr>
          <a:xfrm rot="16200000">
            <a:off x="8185328" y="9733002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pic>
        <p:nvPicPr>
          <p:cNvPr id="5" name="Picture 4" descr="A machine with a wheel&#10;&#10;Description automatically generated with medium confidence">
            <a:extLst>
              <a:ext uri="{FF2B5EF4-FFF2-40B4-BE49-F238E27FC236}">
                <a16:creationId xmlns:a16="http://schemas.microsoft.com/office/drawing/2014/main" id="{3C9ADDED-A0DC-D2D2-6825-723C8D3D74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1003" y="5953764"/>
            <a:ext cx="5584983" cy="3287142"/>
          </a:xfrm>
          <a:prstGeom prst="rect">
            <a:avLst/>
          </a:prstGeom>
        </p:spPr>
      </p:pic>
      <p:pic>
        <p:nvPicPr>
          <p:cNvPr id="3" name="Picture 2" descr="A black and white drawing of a machine&#10;&#10;Description automatically generated">
            <a:extLst>
              <a:ext uri="{FF2B5EF4-FFF2-40B4-BE49-F238E27FC236}">
                <a16:creationId xmlns:a16="http://schemas.microsoft.com/office/drawing/2014/main" id="{5AF5CBF4-DBD8-D5A8-23D3-8666BE3A7E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3851" y="5249208"/>
            <a:ext cx="5964909" cy="4696253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64AF6360-1B41-96C5-9DC9-14794A82B2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26" name="Frame 25">
            <a:extLst>
              <a:ext uri="{FF2B5EF4-FFF2-40B4-BE49-F238E27FC236}">
                <a16:creationId xmlns:a16="http://schemas.microsoft.com/office/drawing/2014/main" id="{6DD099B1-2A6A-55E0-844E-2905A78E5433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8837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59698">
        <p159:morph option="byObject"/>
      </p:transition>
    </mc:Choice>
    <mc:Fallback>
      <p:transition spd="slow" advTm="596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062F1B0A-9B65-413C-3593-8D27C39C368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5341">
            <a:off x="6586447" y="-260683"/>
            <a:ext cx="9734058" cy="6505055"/>
          </a:xfrm>
          <a:prstGeom prst="rect">
            <a:avLst/>
          </a:prstGeom>
        </p:spPr>
      </p:pic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306868" y="2751741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pic>
        <p:nvPicPr>
          <p:cNvPr id="2" name="Picture 1" descr="A red and black wavy lines&#10;&#10;Description automatically generated">
            <a:extLst>
              <a:ext uri="{FF2B5EF4-FFF2-40B4-BE49-F238E27FC236}">
                <a16:creationId xmlns:a16="http://schemas.microsoft.com/office/drawing/2014/main" id="{E4F5C385-5B94-B4E7-A6B2-C5A51865E957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49204" flipH="1">
            <a:off x="-3487177" y="1263450"/>
            <a:ext cx="8788693" cy="48312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8CD3F8-ED4E-41D5-7981-6740775E5B57}"/>
              </a:ext>
            </a:extLst>
          </p:cNvPr>
          <p:cNvSpPr txBox="1"/>
          <p:nvPr/>
        </p:nvSpPr>
        <p:spPr>
          <a:xfrm>
            <a:off x="3925751" y="1269125"/>
            <a:ext cx="65349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Quattro hardware specifications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Programmable Z-axis motion = 0 – 7.5 cm/s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Distance range / amplitude = 6.0 cm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Typical within ±0.3% of expected timing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Maximal error ±1.4% of expected timing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Maximum bpm at 6.0cm amplitude = 23bpm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 lower settings breath rate maximum = 30bpm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Picture 9" descr="A computer with a screen on&#10;&#10;Description automatically generated">
            <a:extLst>
              <a:ext uri="{FF2B5EF4-FFF2-40B4-BE49-F238E27FC236}">
                <a16:creationId xmlns:a16="http://schemas.microsoft.com/office/drawing/2014/main" id="{BB57358D-7E54-FA51-CF11-C738E4D049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61339" y="-1343248"/>
            <a:ext cx="9724114" cy="97241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9C39CC-7AA7-2C17-8F42-E3EEF4F4025B}"/>
              </a:ext>
            </a:extLst>
          </p:cNvPr>
          <p:cNvSpPr txBox="1"/>
          <p:nvPr/>
        </p:nvSpPr>
        <p:spPr>
          <a:xfrm rot="16200000">
            <a:off x="8907525" y="8840633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5" name="Picture 14" descr="A black and white drawing of a machine&#10;&#10;Description automatically generated">
            <a:extLst>
              <a:ext uri="{FF2B5EF4-FFF2-40B4-BE49-F238E27FC236}">
                <a16:creationId xmlns:a16="http://schemas.microsoft.com/office/drawing/2014/main" id="{2092CF99-AAC0-5CA2-6351-8C5B9498AC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32" y="2532640"/>
            <a:ext cx="5964909" cy="4696253"/>
          </a:xfrm>
          <a:prstGeom prst="rect">
            <a:avLst/>
          </a:prstGeom>
        </p:spPr>
      </p:pic>
      <p:pic>
        <p:nvPicPr>
          <p:cNvPr id="65" name="Audio 64">
            <a:hlinkClick r:id="" action="ppaction://media"/>
            <a:extLst>
              <a:ext uri="{FF2B5EF4-FFF2-40B4-BE49-F238E27FC236}">
                <a16:creationId xmlns:a16="http://schemas.microsoft.com/office/drawing/2014/main" id="{0425D509-3816-5F37-7C7E-0ADB2085BFF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73" name="Frame 72">
            <a:extLst>
              <a:ext uri="{FF2B5EF4-FFF2-40B4-BE49-F238E27FC236}">
                <a16:creationId xmlns:a16="http://schemas.microsoft.com/office/drawing/2014/main" id="{D6E8D74C-D980-984C-9926-870AFAC21435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61170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45588">
        <p159:morph option="byObject"/>
      </p:transition>
    </mc:Choice>
    <mc:Fallback>
      <p:transition spd="slow" advTm="455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  <p:extLst>
    <p:ext uri="{6950BFC3-D8DA-4A85-94F7-54DA5524770B}">
      <p188:commentRel xmlns:p188="http://schemas.microsoft.com/office/powerpoint/2018/8/main" r:id="rId5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and black wavy lines&#10;&#10;Description automatically generated">
            <a:extLst>
              <a:ext uri="{FF2B5EF4-FFF2-40B4-BE49-F238E27FC236}">
                <a16:creationId xmlns:a16="http://schemas.microsoft.com/office/drawing/2014/main" id="{E4F5C385-5B94-B4E7-A6B2-C5A51865E95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30615" flipH="1">
            <a:off x="-3047216" y="-2788741"/>
            <a:ext cx="9550431" cy="696244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062F1B0A-9B65-413C-3593-8D27C39C368C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2159">
            <a:off x="7760993" y="1495603"/>
            <a:ext cx="7324838" cy="4019891"/>
          </a:xfrm>
          <a:prstGeom prst="rect">
            <a:avLst/>
          </a:prstGeom>
        </p:spPr>
      </p:pic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8729540" y="-360201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8458472" y="-3737483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8187312" y="-4086565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pic>
        <p:nvPicPr>
          <p:cNvPr id="7" name="Picture 6" descr="A machine with a wheel&#10;&#10;Description automatically generated with medium confidence">
            <a:extLst>
              <a:ext uri="{FF2B5EF4-FFF2-40B4-BE49-F238E27FC236}">
                <a16:creationId xmlns:a16="http://schemas.microsoft.com/office/drawing/2014/main" id="{6EED155D-16CD-E5CF-1D6C-BAEE67AAE0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824" y="6996672"/>
            <a:ext cx="5584983" cy="3287142"/>
          </a:xfrm>
          <a:prstGeom prst="rect">
            <a:avLst/>
          </a:prstGeom>
        </p:spPr>
      </p:pic>
      <p:pic>
        <p:nvPicPr>
          <p:cNvPr id="8" name="Picture 7" descr="A computer with a screen on&#10;&#10;Description automatically generated">
            <a:extLst>
              <a:ext uri="{FF2B5EF4-FFF2-40B4-BE49-F238E27FC236}">
                <a16:creationId xmlns:a16="http://schemas.microsoft.com/office/drawing/2014/main" id="{72791F9A-5504-D07A-61A9-4FA040CC12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-1395166"/>
            <a:ext cx="9724114" cy="97241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077046" y="1240828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9002163" y="2612125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1AB28F-E90C-1C9E-3008-202CFB3F0802}"/>
              </a:ext>
            </a:extLst>
          </p:cNvPr>
          <p:cNvSpPr txBox="1"/>
          <p:nvPr/>
        </p:nvSpPr>
        <p:spPr>
          <a:xfrm>
            <a:off x="7077046" y="6564130"/>
            <a:ext cx="434636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AAF88A77-BBCF-B71B-15CA-CF62F41548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29" name="Frame 28">
            <a:extLst>
              <a:ext uri="{FF2B5EF4-FFF2-40B4-BE49-F238E27FC236}">
                <a16:creationId xmlns:a16="http://schemas.microsoft.com/office/drawing/2014/main" id="{E9E341B5-BB35-DFEB-1889-6A032FB31F3D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25614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47912">
        <p159:morph option="byObject"/>
      </p:transition>
    </mc:Choice>
    <mc:Fallback>
      <p:transition spd="slow" advTm="479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  <p:extLst>
    <p:ext uri="{6950BFC3-D8DA-4A85-94F7-54DA5524770B}">
      <p188:commentRel xmlns:p188="http://schemas.microsoft.com/office/powerpoint/2018/8/main" r:id="rId6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and black wavy lines&#10;&#10;Description automatically generated">
            <a:extLst>
              <a:ext uri="{FF2B5EF4-FFF2-40B4-BE49-F238E27FC236}">
                <a16:creationId xmlns:a16="http://schemas.microsoft.com/office/drawing/2014/main" id="{E4F5C385-5B94-B4E7-A6B2-C5A51865E95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30615" flipH="1">
            <a:off x="-3047216" y="-2788741"/>
            <a:ext cx="9550431" cy="696244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93E663-4435-EE15-E236-9EB5EAE0E497}"/>
              </a:ext>
            </a:extLst>
          </p:cNvPr>
          <p:cNvSpPr txBox="1"/>
          <p:nvPr/>
        </p:nvSpPr>
        <p:spPr>
          <a:xfrm>
            <a:off x="-3348154" y="6790421"/>
            <a:ext cx="1799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53" name="Picture 52" descr="A red and black wavy lines&#10;&#10;Description automatically generated">
            <a:extLst>
              <a:ext uri="{FF2B5EF4-FFF2-40B4-BE49-F238E27FC236}">
                <a16:creationId xmlns:a16="http://schemas.microsoft.com/office/drawing/2014/main" id="{062F1B0A-9B65-413C-3593-8D27C39C368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2159">
            <a:off x="7760993" y="1495603"/>
            <a:ext cx="7324838" cy="4019891"/>
          </a:xfrm>
          <a:prstGeom prst="rect">
            <a:avLst/>
          </a:prstGeom>
        </p:spPr>
      </p:pic>
      <p:pic>
        <p:nvPicPr>
          <p:cNvPr id="56" name="Picture 5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BDD71A6-0543-6190-4D89-041B42C23D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4" y="170954"/>
            <a:ext cx="3216006" cy="685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B9A7E-AAC8-E6DE-AC02-C39215FC40A3}"/>
              </a:ext>
            </a:extLst>
          </p:cNvPr>
          <p:cNvSpPr txBox="1"/>
          <p:nvPr/>
        </p:nvSpPr>
        <p:spPr>
          <a:xfrm rot="16200000">
            <a:off x="8729540" y="-3828301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FEATURES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40892-B196-4746-C5A0-9115DD0D3679}"/>
              </a:ext>
            </a:extLst>
          </p:cNvPr>
          <p:cNvSpPr txBox="1"/>
          <p:nvPr/>
        </p:nvSpPr>
        <p:spPr>
          <a:xfrm rot="16200000">
            <a:off x="3772044" y="-3688586"/>
            <a:ext cx="57553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PROPERTIES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FB673-5C7F-E0A4-4BD4-6668524C9EC2}"/>
              </a:ext>
            </a:extLst>
          </p:cNvPr>
          <p:cNvSpPr txBox="1"/>
          <p:nvPr/>
        </p:nvSpPr>
        <p:spPr>
          <a:xfrm rot="16200000">
            <a:off x="7718215" y="-3742215"/>
            <a:ext cx="6189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ACCESSORIES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50343F-D2B7-D35D-A33E-350BB865286E}"/>
              </a:ext>
            </a:extLst>
          </p:cNvPr>
          <p:cNvSpPr txBox="1"/>
          <p:nvPr/>
        </p:nvSpPr>
        <p:spPr>
          <a:xfrm rot="16200000">
            <a:off x="6690657" y="-4188392"/>
            <a:ext cx="6858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SPECIFICATIONS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40B35-08AB-E778-22C0-8BBB5FFCEE38}"/>
              </a:ext>
            </a:extLst>
          </p:cNvPr>
          <p:cNvSpPr txBox="1"/>
          <p:nvPr/>
        </p:nvSpPr>
        <p:spPr>
          <a:xfrm rot="16200000">
            <a:off x="8862561" y="9165649"/>
            <a:ext cx="5507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INSPECTION</a:t>
            </a:r>
          </a:p>
        </p:txBody>
      </p:sp>
      <p:pic>
        <p:nvPicPr>
          <p:cNvPr id="7" name="Picture 6" descr="A machine with a wheel&#10;&#10;Description automatically generated with medium confidence">
            <a:extLst>
              <a:ext uri="{FF2B5EF4-FFF2-40B4-BE49-F238E27FC236}">
                <a16:creationId xmlns:a16="http://schemas.microsoft.com/office/drawing/2014/main" id="{6EED155D-16CD-E5CF-1D6C-BAEE67AAE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8565" y="5853164"/>
            <a:ext cx="5584983" cy="3287142"/>
          </a:xfrm>
          <a:prstGeom prst="rect">
            <a:avLst/>
          </a:prstGeom>
        </p:spPr>
      </p:pic>
      <p:pic>
        <p:nvPicPr>
          <p:cNvPr id="8" name="Picture 7" descr="A computer with a screen on&#10;&#10;Description automatically generated">
            <a:extLst>
              <a:ext uri="{FF2B5EF4-FFF2-40B4-BE49-F238E27FC236}">
                <a16:creationId xmlns:a16="http://schemas.microsoft.com/office/drawing/2014/main" id="{72791F9A-5504-D07A-61A9-4FA040CC12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-1395166"/>
            <a:ext cx="9724114" cy="97241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27C8D5-92F0-13C5-CF07-96EEEE3AFA49}"/>
              </a:ext>
            </a:extLst>
          </p:cNvPr>
          <p:cNvSpPr txBox="1"/>
          <p:nvPr/>
        </p:nvSpPr>
        <p:spPr>
          <a:xfrm>
            <a:off x="7155514" y="814624"/>
            <a:ext cx="43463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shape and style of wave form is also definable with wave options such as: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Exhale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realistic human wave forms options: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Fast inhale/slow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Slow inhale/fast exhale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inhale/exhale with pause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Imported wave form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01D88-A264-712D-927A-31F83DF2DE27}"/>
              </a:ext>
            </a:extLst>
          </p:cNvPr>
          <p:cNvSpPr txBox="1"/>
          <p:nvPr/>
        </p:nvSpPr>
        <p:spPr>
          <a:xfrm rot="16200000">
            <a:off x="9002163" y="2612125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SOFTWARE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F38591-3C10-867A-F850-9524C279C57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39" t="16724" r="2059" b="7723"/>
          <a:stretch/>
        </p:blipFill>
        <p:spPr>
          <a:xfrm>
            <a:off x="257284" y="1644345"/>
            <a:ext cx="6287699" cy="4056990"/>
          </a:xfrm>
          <a:prstGeom prst="rect">
            <a:avLst/>
          </a:prstGeom>
        </p:spPr>
      </p:pic>
      <p:pic>
        <p:nvPicPr>
          <p:cNvPr id="13" name="Picture 12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F02863AB-84FD-5E79-1049-8A0675A371A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2747" y="-1200590"/>
            <a:ext cx="9723600" cy="9723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DDB5506-5715-28F6-8452-29694D6F4232}"/>
              </a:ext>
            </a:extLst>
          </p:cNvPr>
          <p:cNvSpPr txBox="1"/>
          <p:nvPr/>
        </p:nvSpPr>
        <p:spPr>
          <a:xfrm>
            <a:off x="7099950" y="-4454192"/>
            <a:ext cx="4346366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</a:t>
            </a: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wave form for the Quattro is very customisable with options to choose: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(distance)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variation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Breaths per minute (cycle frequency)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Rate variation (breath length variation)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Pause probability (likelihood of pause per cycle)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Length of pause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 time/duration of the programme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B3E8EB-BEE6-FC8F-897D-C2BB6701DE59}"/>
              </a:ext>
            </a:extLst>
          </p:cNvPr>
          <p:cNvSpPr txBox="1"/>
          <p:nvPr/>
        </p:nvSpPr>
        <p:spPr>
          <a:xfrm>
            <a:off x="7155514" y="7004447"/>
            <a:ext cx="434636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5019FF-0B93-1CDB-622B-537D759C2B86}"/>
              </a:ext>
            </a:extLst>
          </p:cNvPr>
          <p:cNvSpPr txBox="1"/>
          <p:nvPr/>
        </p:nvSpPr>
        <p:spPr>
          <a:xfrm>
            <a:off x="7155514" y="7016572"/>
            <a:ext cx="4140962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Custom file building: Advanced options</a:t>
            </a:r>
          </a:p>
          <a:p>
            <a:endParaRPr lang="en-GB" sz="11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wave form and motion of the Quattro arms can also be altered through various specialised settings, these include: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Phase shift (between the phantom insert and chest wall arms)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Amplitude factor (increase or decreases the amount the phantom insert arm moves to that of the chest wall arm)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Noise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Phantom Insert arm rotation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 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Rotational hysteresis</a:t>
            </a: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96BF5A-A958-51A8-B5BE-245D479B1FFA}"/>
              </a:ext>
            </a:extLst>
          </p:cNvPr>
          <p:cNvSpPr txBox="1"/>
          <p:nvPr/>
        </p:nvSpPr>
        <p:spPr>
          <a:xfrm rot="16200000">
            <a:off x="9031442" y="8865166"/>
            <a:ext cx="5507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ADVANCED</a:t>
            </a:r>
          </a:p>
        </p:txBody>
      </p:sp>
      <p:pic>
        <p:nvPicPr>
          <p:cNvPr id="42" name="Audio 41">
            <a:hlinkClick r:id="" action="ppaction://media"/>
            <a:extLst>
              <a:ext uri="{FF2B5EF4-FFF2-40B4-BE49-F238E27FC236}">
                <a16:creationId xmlns:a16="http://schemas.microsoft.com/office/drawing/2014/main" id="{0F8C4ED0-E546-D1C6-A98B-5047CDC3224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47" name="Frame 46">
            <a:extLst>
              <a:ext uri="{FF2B5EF4-FFF2-40B4-BE49-F238E27FC236}">
                <a16:creationId xmlns:a16="http://schemas.microsoft.com/office/drawing/2014/main" id="{E108B00B-73B8-CDF7-FC1B-6A29CF26D601}"/>
              </a:ext>
            </a:extLst>
          </p:cNvPr>
          <p:cNvSpPr/>
          <p:nvPr/>
        </p:nvSpPr>
        <p:spPr>
          <a:xfrm>
            <a:off x="-14463644" y="-14452600"/>
            <a:ext cx="41119287" cy="35763199"/>
          </a:xfrm>
          <a:prstGeom prst="frame">
            <a:avLst>
              <a:gd name="adj1" fmla="val 40396"/>
            </a:avLst>
          </a:prstGeom>
          <a:solidFill>
            <a:srgbClr val="E6E8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06479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9929">
        <p159:morph option="byObject"/>
      </p:transition>
    </mc:Choice>
    <mc:Fallback>
      <p:transition spd="slow" advTm="299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2890</Words>
  <Application>Microsoft Office PowerPoint</Application>
  <PresentationFormat>Widescreen</PresentationFormat>
  <Paragraphs>620</Paragraphs>
  <Slides>17</Slides>
  <Notes>1</Notes>
  <HiddenSlides>0</HiddenSlides>
  <MMClips>18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Segoe UI</vt:lpstr>
      <vt:lpstr>Segoe UI Bold</vt:lpstr>
      <vt:lpstr>Segoe UI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2024-02-06T16:30:41Z</dcterms:created>
  <dcterms:modified xsi:type="dcterms:W3CDTF">2024-07-22T12:01:44Z</dcterms:modified>
</cp:coreProperties>
</file>