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4"/>
  </p:notesMasterIdLst>
  <p:sldIdLst>
    <p:sldId id="257" r:id="rId2"/>
    <p:sldId id="258" r:id="rId3"/>
    <p:sldId id="259" r:id="rId4"/>
    <p:sldId id="279" r:id="rId5"/>
    <p:sldId id="260" r:id="rId6"/>
    <p:sldId id="261" r:id="rId7"/>
    <p:sldId id="262" r:id="rId8"/>
    <p:sldId id="266" r:id="rId9"/>
    <p:sldId id="267" r:id="rId10"/>
    <p:sldId id="263" r:id="rId11"/>
    <p:sldId id="271" r:id="rId12"/>
    <p:sldId id="275" r:id="rId13"/>
    <p:sldId id="273" r:id="rId14"/>
    <p:sldId id="274" r:id="rId15"/>
    <p:sldId id="272" r:id="rId16"/>
    <p:sldId id="265" r:id="rId17"/>
    <p:sldId id="276" r:id="rId18"/>
    <p:sldId id="277" r:id="rId19"/>
    <p:sldId id="283" r:id="rId20"/>
    <p:sldId id="280" r:id="rId21"/>
    <p:sldId id="281" r:id="rId22"/>
    <p:sldId id="28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8ED"/>
    <a:srgbClr val="E7EAEF"/>
    <a:srgbClr val="C7382A"/>
    <a:srgbClr val="700000"/>
    <a:srgbClr val="E06596"/>
    <a:srgbClr val="5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247" autoAdjust="0"/>
  </p:normalViewPr>
  <p:slideViewPr>
    <p:cSldViewPr snapToGrid="0">
      <p:cViewPr>
        <p:scale>
          <a:sx n="77" d="100"/>
          <a:sy n="77" d="100"/>
        </p:scale>
        <p:origin x="189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158902-8593-4F7A-8B5A-90D7D60728CA}" type="datetimeFigureOut">
              <a:rPr lang="en-GB" smtClean="0"/>
              <a:t>14/03/2024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B726EF-3FCA-42EB-ABEF-FED5702C386D}" type="slidenum">
              <a:rPr lang="en-GB" smtClean="0"/>
              <a:t>‹#›</a:t>
            </a:fld>
            <a:endParaRPr lang="en-GB"/>
          </a:p>
        </p:txBody>
      </p:sp>
    </p:spTree>
    <p:extLst>
      <p:ext uri="{BB962C8B-B14F-4D97-AF65-F5344CB8AC3E}">
        <p14:creationId xmlns:p14="http://schemas.microsoft.com/office/powerpoint/2010/main" val="3830476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AB726EF-3FCA-42EB-ABEF-FED5702C386D}" type="slidenum">
              <a:rPr lang="en-GB" smtClean="0"/>
              <a:t>1</a:t>
            </a:fld>
            <a:endParaRPr lang="en-GB"/>
          </a:p>
        </p:txBody>
      </p:sp>
    </p:spTree>
    <p:extLst>
      <p:ext uri="{BB962C8B-B14F-4D97-AF65-F5344CB8AC3E}">
        <p14:creationId xmlns:p14="http://schemas.microsoft.com/office/powerpoint/2010/main" val="3986811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AB726EF-3FCA-42EB-ABEF-FED5702C386D}" type="slidenum">
              <a:rPr lang="en-GB" smtClean="0"/>
              <a:t>9</a:t>
            </a:fld>
            <a:endParaRPr lang="en-GB"/>
          </a:p>
        </p:txBody>
      </p:sp>
    </p:spTree>
    <p:extLst>
      <p:ext uri="{BB962C8B-B14F-4D97-AF65-F5344CB8AC3E}">
        <p14:creationId xmlns:p14="http://schemas.microsoft.com/office/powerpoint/2010/main" val="1065771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AB726EF-3FCA-42EB-ABEF-FED5702C386D}" type="slidenum">
              <a:rPr lang="en-GB" smtClean="0"/>
              <a:t>10</a:t>
            </a:fld>
            <a:endParaRPr lang="en-GB"/>
          </a:p>
        </p:txBody>
      </p:sp>
    </p:spTree>
    <p:extLst>
      <p:ext uri="{BB962C8B-B14F-4D97-AF65-F5344CB8AC3E}">
        <p14:creationId xmlns:p14="http://schemas.microsoft.com/office/powerpoint/2010/main" val="2545560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AB726EF-3FCA-42EB-ABEF-FED5702C386D}" type="slidenum">
              <a:rPr lang="en-GB" smtClean="0"/>
              <a:t>12</a:t>
            </a:fld>
            <a:endParaRPr lang="en-GB"/>
          </a:p>
        </p:txBody>
      </p:sp>
    </p:spTree>
    <p:extLst>
      <p:ext uri="{BB962C8B-B14F-4D97-AF65-F5344CB8AC3E}">
        <p14:creationId xmlns:p14="http://schemas.microsoft.com/office/powerpoint/2010/main" val="1263843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AB726EF-3FCA-42EB-ABEF-FED5702C386D}" type="slidenum">
              <a:rPr lang="en-GB" smtClean="0"/>
              <a:t>13</a:t>
            </a:fld>
            <a:endParaRPr lang="en-GB"/>
          </a:p>
        </p:txBody>
      </p:sp>
    </p:spTree>
    <p:extLst>
      <p:ext uri="{BB962C8B-B14F-4D97-AF65-F5344CB8AC3E}">
        <p14:creationId xmlns:p14="http://schemas.microsoft.com/office/powerpoint/2010/main" val="1033751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AB726EF-3FCA-42EB-ABEF-FED5702C386D}" type="slidenum">
              <a:rPr lang="en-GB" smtClean="0"/>
              <a:t>15</a:t>
            </a:fld>
            <a:endParaRPr lang="en-GB"/>
          </a:p>
        </p:txBody>
      </p:sp>
    </p:spTree>
    <p:extLst>
      <p:ext uri="{BB962C8B-B14F-4D97-AF65-F5344CB8AC3E}">
        <p14:creationId xmlns:p14="http://schemas.microsoft.com/office/powerpoint/2010/main" val="9787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AB726EF-3FCA-42EB-ABEF-FED5702C386D}" type="slidenum">
              <a:rPr lang="en-GB" smtClean="0"/>
              <a:t>16</a:t>
            </a:fld>
            <a:endParaRPr lang="en-GB"/>
          </a:p>
        </p:txBody>
      </p:sp>
    </p:spTree>
    <p:extLst>
      <p:ext uri="{BB962C8B-B14F-4D97-AF65-F5344CB8AC3E}">
        <p14:creationId xmlns:p14="http://schemas.microsoft.com/office/powerpoint/2010/main" val="3735757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AB726EF-3FCA-42EB-ABEF-FED5702C386D}" type="slidenum">
              <a:rPr lang="en-GB" smtClean="0"/>
              <a:t>18</a:t>
            </a:fld>
            <a:endParaRPr lang="en-GB"/>
          </a:p>
        </p:txBody>
      </p:sp>
    </p:spTree>
    <p:extLst>
      <p:ext uri="{BB962C8B-B14F-4D97-AF65-F5344CB8AC3E}">
        <p14:creationId xmlns:p14="http://schemas.microsoft.com/office/powerpoint/2010/main" val="2568854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AB726EF-3FCA-42EB-ABEF-FED5702C386D}" type="slidenum">
              <a:rPr lang="en-GB" smtClean="0"/>
              <a:t>22</a:t>
            </a:fld>
            <a:endParaRPr lang="en-GB"/>
          </a:p>
        </p:txBody>
      </p:sp>
    </p:spTree>
    <p:extLst>
      <p:ext uri="{BB962C8B-B14F-4D97-AF65-F5344CB8AC3E}">
        <p14:creationId xmlns:p14="http://schemas.microsoft.com/office/powerpoint/2010/main" val="4036344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8D1E7-C900-EA5F-66D7-86C8774118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9C3990B-1C90-71F3-0799-3DD53F0780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19B0D1F-0421-0BED-4559-8CFFC2492857}"/>
              </a:ext>
            </a:extLst>
          </p:cNvPr>
          <p:cNvSpPr>
            <a:spLocks noGrp="1"/>
          </p:cNvSpPr>
          <p:nvPr>
            <p:ph type="dt" sz="half" idx="10"/>
          </p:nvPr>
        </p:nvSpPr>
        <p:spPr/>
        <p:txBody>
          <a:bodyPr/>
          <a:lstStyle/>
          <a:p>
            <a:fld id="{EE9210D3-C9AE-4002-8FFC-25B9138C72B9}" type="datetimeFigureOut">
              <a:rPr lang="en-GB" smtClean="0"/>
              <a:t>14/03/2024</a:t>
            </a:fld>
            <a:endParaRPr lang="en-GB"/>
          </a:p>
        </p:txBody>
      </p:sp>
      <p:sp>
        <p:nvSpPr>
          <p:cNvPr id="5" name="Footer Placeholder 4">
            <a:extLst>
              <a:ext uri="{FF2B5EF4-FFF2-40B4-BE49-F238E27FC236}">
                <a16:creationId xmlns:a16="http://schemas.microsoft.com/office/drawing/2014/main" id="{CEDF8E58-986C-B20F-77CB-7EA476B3B3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D592D7-6ED7-F51F-D949-F2BBCB64BC17}"/>
              </a:ext>
            </a:extLst>
          </p:cNvPr>
          <p:cNvSpPr>
            <a:spLocks noGrp="1"/>
          </p:cNvSpPr>
          <p:nvPr>
            <p:ph type="sldNum" sz="quarter" idx="12"/>
          </p:nvPr>
        </p:nvSpPr>
        <p:spPr/>
        <p:txBody>
          <a:bodyPr/>
          <a:lstStyle/>
          <a:p>
            <a:fld id="{F41AA2B0-E672-409D-8C25-68CA89F4D315}" type="slidenum">
              <a:rPr lang="en-GB" smtClean="0"/>
              <a:t>‹#›</a:t>
            </a:fld>
            <a:endParaRPr lang="en-GB"/>
          </a:p>
        </p:txBody>
      </p:sp>
    </p:spTree>
    <p:extLst>
      <p:ext uri="{BB962C8B-B14F-4D97-AF65-F5344CB8AC3E}">
        <p14:creationId xmlns:p14="http://schemas.microsoft.com/office/powerpoint/2010/main" val="50163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89E50-58DA-DCB4-77BD-A06F228335A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600E65-85BE-1EBA-7F52-3C4E282C75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DAC72C-EF21-7245-E535-99C450D0C4E6}"/>
              </a:ext>
            </a:extLst>
          </p:cNvPr>
          <p:cNvSpPr>
            <a:spLocks noGrp="1"/>
          </p:cNvSpPr>
          <p:nvPr>
            <p:ph type="dt" sz="half" idx="10"/>
          </p:nvPr>
        </p:nvSpPr>
        <p:spPr/>
        <p:txBody>
          <a:bodyPr/>
          <a:lstStyle/>
          <a:p>
            <a:fld id="{EE9210D3-C9AE-4002-8FFC-25B9138C72B9}" type="datetimeFigureOut">
              <a:rPr lang="en-GB" smtClean="0"/>
              <a:t>14/03/2024</a:t>
            </a:fld>
            <a:endParaRPr lang="en-GB"/>
          </a:p>
        </p:txBody>
      </p:sp>
      <p:sp>
        <p:nvSpPr>
          <p:cNvPr id="5" name="Footer Placeholder 4">
            <a:extLst>
              <a:ext uri="{FF2B5EF4-FFF2-40B4-BE49-F238E27FC236}">
                <a16:creationId xmlns:a16="http://schemas.microsoft.com/office/drawing/2014/main" id="{616CB7C9-29EE-74F0-EB8A-D84C15F580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0D0B1D-8886-CB25-3FF8-181B4AA25F2F}"/>
              </a:ext>
            </a:extLst>
          </p:cNvPr>
          <p:cNvSpPr>
            <a:spLocks noGrp="1"/>
          </p:cNvSpPr>
          <p:nvPr>
            <p:ph type="sldNum" sz="quarter" idx="12"/>
          </p:nvPr>
        </p:nvSpPr>
        <p:spPr/>
        <p:txBody>
          <a:bodyPr/>
          <a:lstStyle/>
          <a:p>
            <a:fld id="{F41AA2B0-E672-409D-8C25-68CA89F4D315}" type="slidenum">
              <a:rPr lang="en-GB" smtClean="0"/>
              <a:t>‹#›</a:t>
            </a:fld>
            <a:endParaRPr lang="en-GB"/>
          </a:p>
        </p:txBody>
      </p:sp>
    </p:spTree>
    <p:extLst>
      <p:ext uri="{BB962C8B-B14F-4D97-AF65-F5344CB8AC3E}">
        <p14:creationId xmlns:p14="http://schemas.microsoft.com/office/powerpoint/2010/main" val="230597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34C541-2DE9-204A-D15C-44592921571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A3215BF-8E94-2A80-6DCB-5E72A8AD18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053FF0-61F7-903C-3C50-A7366635C2A2}"/>
              </a:ext>
            </a:extLst>
          </p:cNvPr>
          <p:cNvSpPr>
            <a:spLocks noGrp="1"/>
          </p:cNvSpPr>
          <p:nvPr>
            <p:ph type="dt" sz="half" idx="10"/>
          </p:nvPr>
        </p:nvSpPr>
        <p:spPr/>
        <p:txBody>
          <a:bodyPr/>
          <a:lstStyle/>
          <a:p>
            <a:fld id="{EE9210D3-C9AE-4002-8FFC-25B9138C72B9}" type="datetimeFigureOut">
              <a:rPr lang="en-GB" smtClean="0"/>
              <a:t>14/03/2024</a:t>
            </a:fld>
            <a:endParaRPr lang="en-GB"/>
          </a:p>
        </p:txBody>
      </p:sp>
      <p:sp>
        <p:nvSpPr>
          <p:cNvPr id="5" name="Footer Placeholder 4">
            <a:extLst>
              <a:ext uri="{FF2B5EF4-FFF2-40B4-BE49-F238E27FC236}">
                <a16:creationId xmlns:a16="http://schemas.microsoft.com/office/drawing/2014/main" id="{845E0CB5-44FC-DF82-8878-97F342A41B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5C5A3D-A16B-8DC0-AC4A-34628F5D15CB}"/>
              </a:ext>
            </a:extLst>
          </p:cNvPr>
          <p:cNvSpPr>
            <a:spLocks noGrp="1"/>
          </p:cNvSpPr>
          <p:nvPr>
            <p:ph type="sldNum" sz="quarter" idx="12"/>
          </p:nvPr>
        </p:nvSpPr>
        <p:spPr/>
        <p:txBody>
          <a:bodyPr/>
          <a:lstStyle/>
          <a:p>
            <a:fld id="{F41AA2B0-E672-409D-8C25-68CA89F4D315}" type="slidenum">
              <a:rPr lang="en-GB" smtClean="0"/>
              <a:t>‹#›</a:t>
            </a:fld>
            <a:endParaRPr lang="en-GB"/>
          </a:p>
        </p:txBody>
      </p:sp>
    </p:spTree>
    <p:extLst>
      <p:ext uri="{BB962C8B-B14F-4D97-AF65-F5344CB8AC3E}">
        <p14:creationId xmlns:p14="http://schemas.microsoft.com/office/powerpoint/2010/main" val="3232625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203F8-DB56-E0BD-3B2D-85AAC78499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DFF84AA-5795-34AB-BBD9-5E6D1A01B9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280090-72AE-214D-E941-751120CBE625}"/>
              </a:ext>
            </a:extLst>
          </p:cNvPr>
          <p:cNvSpPr>
            <a:spLocks noGrp="1"/>
          </p:cNvSpPr>
          <p:nvPr>
            <p:ph type="dt" sz="half" idx="10"/>
          </p:nvPr>
        </p:nvSpPr>
        <p:spPr/>
        <p:txBody>
          <a:bodyPr/>
          <a:lstStyle/>
          <a:p>
            <a:fld id="{EE9210D3-C9AE-4002-8FFC-25B9138C72B9}" type="datetimeFigureOut">
              <a:rPr lang="en-GB" smtClean="0"/>
              <a:t>14/03/2024</a:t>
            </a:fld>
            <a:endParaRPr lang="en-GB"/>
          </a:p>
        </p:txBody>
      </p:sp>
      <p:sp>
        <p:nvSpPr>
          <p:cNvPr id="5" name="Footer Placeholder 4">
            <a:extLst>
              <a:ext uri="{FF2B5EF4-FFF2-40B4-BE49-F238E27FC236}">
                <a16:creationId xmlns:a16="http://schemas.microsoft.com/office/drawing/2014/main" id="{392B45C1-5E79-593B-3CFF-B50EF1F766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8B34AA-B1B8-D250-F2A2-7C7EB1F0E39C}"/>
              </a:ext>
            </a:extLst>
          </p:cNvPr>
          <p:cNvSpPr>
            <a:spLocks noGrp="1"/>
          </p:cNvSpPr>
          <p:nvPr>
            <p:ph type="sldNum" sz="quarter" idx="12"/>
          </p:nvPr>
        </p:nvSpPr>
        <p:spPr/>
        <p:txBody>
          <a:bodyPr/>
          <a:lstStyle/>
          <a:p>
            <a:fld id="{F41AA2B0-E672-409D-8C25-68CA89F4D315}" type="slidenum">
              <a:rPr lang="en-GB" smtClean="0"/>
              <a:t>‹#›</a:t>
            </a:fld>
            <a:endParaRPr lang="en-GB"/>
          </a:p>
        </p:txBody>
      </p:sp>
    </p:spTree>
    <p:extLst>
      <p:ext uri="{BB962C8B-B14F-4D97-AF65-F5344CB8AC3E}">
        <p14:creationId xmlns:p14="http://schemas.microsoft.com/office/powerpoint/2010/main" val="2974809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18F38-412D-5371-EE1D-754B9EF889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FB84A6E-AEB8-B3EE-18EF-470DA8B4112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2555B9-4D2C-48D4-54EF-E4A9ADF8BF4D}"/>
              </a:ext>
            </a:extLst>
          </p:cNvPr>
          <p:cNvSpPr>
            <a:spLocks noGrp="1"/>
          </p:cNvSpPr>
          <p:nvPr>
            <p:ph type="dt" sz="half" idx="10"/>
          </p:nvPr>
        </p:nvSpPr>
        <p:spPr/>
        <p:txBody>
          <a:bodyPr/>
          <a:lstStyle/>
          <a:p>
            <a:fld id="{EE9210D3-C9AE-4002-8FFC-25B9138C72B9}" type="datetimeFigureOut">
              <a:rPr lang="en-GB" smtClean="0"/>
              <a:t>14/03/2024</a:t>
            </a:fld>
            <a:endParaRPr lang="en-GB"/>
          </a:p>
        </p:txBody>
      </p:sp>
      <p:sp>
        <p:nvSpPr>
          <p:cNvPr id="5" name="Footer Placeholder 4">
            <a:extLst>
              <a:ext uri="{FF2B5EF4-FFF2-40B4-BE49-F238E27FC236}">
                <a16:creationId xmlns:a16="http://schemas.microsoft.com/office/drawing/2014/main" id="{8416FBA9-EB7F-521E-8828-33E698EC41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5EA07D-8A79-E6BD-8A5F-F8E1A97399A5}"/>
              </a:ext>
            </a:extLst>
          </p:cNvPr>
          <p:cNvSpPr>
            <a:spLocks noGrp="1"/>
          </p:cNvSpPr>
          <p:nvPr>
            <p:ph type="sldNum" sz="quarter" idx="12"/>
          </p:nvPr>
        </p:nvSpPr>
        <p:spPr/>
        <p:txBody>
          <a:bodyPr/>
          <a:lstStyle/>
          <a:p>
            <a:fld id="{F41AA2B0-E672-409D-8C25-68CA89F4D315}" type="slidenum">
              <a:rPr lang="en-GB" smtClean="0"/>
              <a:t>‹#›</a:t>
            </a:fld>
            <a:endParaRPr lang="en-GB"/>
          </a:p>
        </p:txBody>
      </p:sp>
    </p:spTree>
    <p:extLst>
      <p:ext uri="{BB962C8B-B14F-4D97-AF65-F5344CB8AC3E}">
        <p14:creationId xmlns:p14="http://schemas.microsoft.com/office/powerpoint/2010/main" val="37852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E431F-FA55-2E6D-28F0-4493DC3266E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534FC7-D12D-08BF-0513-48006D0061C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D784192-A753-643F-356D-E91ABED4BF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6A1B047-FF49-8AB0-266F-CB2058B22636}"/>
              </a:ext>
            </a:extLst>
          </p:cNvPr>
          <p:cNvSpPr>
            <a:spLocks noGrp="1"/>
          </p:cNvSpPr>
          <p:nvPr>
            <p:ph type="dt" sz="half" idx="10"/>
          </p:nvPr>
        </p:nvSpPr>
        <p:spPr/>
        <p:txBody>
          <a:bodyPr/>
          <a:lstStyle/>
          <a:p>
            <a:fld id="{EE9210D3-C9AE-4002-8FFC-25B9138C72B9}" type="datetimeFigureOut">
              <a:rPr lang="en-GB" smtClean="0"/>
              <a:t>14/03/2024</a:t>
            </a:fld>
            <a:endParaRPr lang="en-GB"/>
          </a:p>
        </p:txBody>
      </p:sp>
      <p:sp>
        <p:nvSpPr>
          <p:cNvPr id="6" name="Footer Placeholder 5">
            <a:extLst>
              <a:ext uri="{FF2B5EF4-FFF2-40B4-BE49-F238E27FC236}">
                <a16:creationId xmlns:a16="http://schemas.microsoft.com/office/drawing/2014/main" id="{6D6D8B4E-6E78-445A-31EB-C5D190ECB7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F8DD0D-283B-9281-3C52-DA62116918D4}"/>
              </a:ext>
            </a:extLst>
          </p:cNvPr>
          <p:cNvSpPr>
            <a:spLocks noGrp="1"/>
          </p:cNvSpPr>
          <p:nvPr>
            <p:ph type="sldNum" sz="quarter" idx="12"/>
          </p:nvPr>
        </p:nvSpPr>
        <p:spPr/>
        <p:txBody>
          <a:bodyPr/>
          <a:lstStyle/>
          <a:p>
            <a:fld id="{F41AA2B0-E672-409D-8C25-68CA89F4D315}" type="slidenum">
              <a:rPr lang="en-GB" smtClean="0"/>
              <a:t>‹#›</a:t>
            </a:fld>
            <a:endParaRPr lang="en-GB"/>
          </a:p>
        </p:txBody>
      </p:sp>
    </p:spTree>
    <p:extLst>
      <p:ext uri="{BB962C8B-B14F-4D97-AF65-F5344CB8AC3E}">
        <p14:creationId xmlns:p14="http://schemas.microsoft.com/office/powerpoint/2010/main" val="306785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1DF49-A8FD-2782-6C81-4E1123978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10AB67-F9BF-E344-0677-3A6986D1FE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8DD31C-0086-B840-8A49-89F1A6541D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4E51979-1AD7-D3C3-EDD4-A12360CAA2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6E8C338-4F95-8F1C-4B78-130AA45373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9B48E3F-DD38-0FB1-C01C-F4594AC287B0}"/>
              </a:ext>
            </a:extLst>
          </p:cNvPr>
          <p:cNvSpPr>
            <a:spLocks noGrp="1"/>
          </p:cNvSpPr>
          <p:nvPr>
            <p:ph type="dt" sz="half" idx="10"/>
          </p:nvPr>
        </p:nvSpPr>
        <p:spPr/>
        <p:txBody>
          <a:bodyPr/>
          <a:lstStyle/>
          <a:p>
            <a:fld id="{EE9210D3-C9AE-4002-8FFC-25B9138C72B9}" type="datetimeFigureOut">
              <a:rPr lang="en-GB" smtClean="0"/>
              <a:t>14/03/2024</a:t>
            </a:fld>
            <a:endParaRPr lang="en-GB"/>
          </a:p>
        </p:txBody>
      </p:sp>
      <p:sp>
        <p:nvSpPr>
          <p:cNvPr id="8" name="Footer Placeholder 7">
            <a:extLst>
              <a:ext uri="{FF2B5EF4-FFF2-40B4-BE49-F238E27FC236}">
                <a16:creationId xmlns:a16="http://schemas.microsoft.com/office/drawing/2014/main" id="{D389C696-10BB-7E14-3F36-EBA7B74A08F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246B698-9805-6610-968C-5C85E4373477}"/>
              </a:ext>
            </a:extLst>
          </p:cNvPr>
          <p:cNvSpPr>
            <a:spLocks noGrp="1"/>
          </p:cNvSpPr>
          <p:nvPr>
            <p:ph type="sldNum" sz="quarter" idx="12"/>
          </p:nvPr>
        </p:nvSpPr>
        <p:spPr/>
        <p:txBody>
          <a:bodyPr/>
          <a:lstStyle/>
          <a:p>
            <a:fld id="{F41AA2B0-E672-409D-8C25-68CA89F4D315}" type="slidenum">
              <a:rPr lang="en-GB" smtClean="0"/>
              <a:t>‹#›</a:t>
            </a:fld>
            <a:endParaRPr lang="en-GB"/>
          </a:p>
        </p:txBody>
      </p:sp>
    </p:spTree>
    <p:extLst>
      <p:ext uri="{BB962C8B-B14F-4D97-AF65-F5344CB8AC3E}">
        <p14:creationId xmlns:p14="http://schemas.microsoft.com/office/powerpoint/2010/main" val="18429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FF4C1-C6CA-19EC-6DC7-469CFBEB449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CC86280-79FA-BDB4-6672-EB77E3181061}"/>
              </a:ext>
            </a:extLst>
          </p:cNvPr>
          <p:cNvSpPr>
            <a:spLocks noGrp="1"/>
          </p:cNvSpPr>
          <p:nvPr>
            <p:ph type="dt" sz="half" idx="10"/>
          </p:nvPr>
        </p:nvSpPr>
        <p:spPr/>
        <p:txBody>
          <a:bodyPr/>
          <a:lstStyle/>
          <a:p>
            <a:fld id="{EE9210D3-C9AE-4002-8FFC-25B9138C72B9}" type="datetimeFigureOut">
              <a:rPr lang="en-GB" smtClean="0"/>
              <a:t>14/03/2024</a:t>
            </a:fld>
            <a:endParaRPr lang="en-GB"/>
          </a:p>
        </p:txBody>
      </p:sp>
      <p:sp>
        <p:nvSpPr>
          <p:cNvPr id="4" name="Footer Placeholder 3">
            <a:extLst>
              <a:ext uri="{FF2B5EF4-FFF2-40B4-BE49-F238E27FC236}">
                <a16:creationId xmlns:a16="http://schemas.microsoft.com/office/drawing/2014/main" id="{B1A42343-8BE8-74F7-D5FF-5780084484E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93A09C5-1559-DD2C-0FBD-A3737FDD364F}"/>
              </a:ext>
            </a:extLst>
          </p:cNvPr>
          <p:cNvSpPr>
            <a:spLocks noGrp="1"/>
          </p:cNvSpPr>
          <p:nvPr>
            <p:ph type="sldNum" sz="quarter" idx="12"/>
          </p:nvPr>
        </p:nvSpPr>
        <p:spPr/>
        <p:txBody>
          <a:bodyPr/>
          <a:lstStyle/>
          <a:p>
            <a:fld id="{F41AA2B0-E672-409D-8C25-68CA89F4D315}" type="slidenum">
              <a:rPr lang="en-GB" smtClean="0"/>
              <a:t>‹#›</a:t>
            </a:fld>
            <a:endParaRPr lang="en-GB"/>
          </a:p>
        </p:txBody>
      </p:sp>
    </p:spTree>
    <p:extLst>
      <p:ext uri="{BB962C8B-B14F-4D97-AF65-F5344CB8AC3E}">
        <p14:creationId xmlns:p14="http://schemas.microsoft.com/office/powerpoint/2010/main" val="2572479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6277A2-567A-1A6B-0D43-665A59C493DF}"/>
              </a:ext>
            </a:extLst>
          </p:cNvPr>
          <p:cNvSpPr>
            <a:spLocks noGrp="1"/>
          </p:cNvSpPr>
          <p:nvPr>
            <p:ph type="dt" sz="half" idx="10"/>
          </p:nvPr>
        </p:nvSpPr>
        <p:spPr/>
        <p:txBody>
          <a:bodyPr/>
          <a:lstStyle/>
          <a:p>
            <a:fld id="{EE9210D3-C9AE-4002-8FFC-25B9138C72B9}" type="datetimeFigureOut">
              <a:rPr lang="en-GB" smtClean="0"/>
              <a:t>14/03/2024</a:t>
            </a:fld>
            <a:endParaRPr lang="en-GB"/>
          </a:p>
        </p:txBody>
      </p:sp>
      <p:sp>
        <p:nvSpPr>
          <p:cNvPr id="3" name="Footer Placeholder 2">
            <a:extLst>
              <a:ext uri="{FF2B5EF4-FFF2-40B4-BE49-F238E27FC236}">
                <a16:creationId xmlns:a16="http://schemas.microsoft.com/office/drawing/2014/main" id="{2C04D0C1-C4C0-BB94-5A2F-8DAF931C897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165B0A3-BDB9-418C-3910-3092E934B886}"/>
              </a:ext>
            </a:extLst>
          </p:cNvPr>
          <p:cNvSpPr>
            <a:spLocks noGrp="1"/>
          </p:cNvSpPr>
          <p:nvPr>
            <p:ph type="sldNum" sz="quarter" idx="12"/>
          </p:nvPr>
        </p:nvSpPr>
        <p:spPr/>
        <p:txBody>
          <a:bodyPr/>
          <a:lstStyle/>
          <a:p>
            <a:fld id="{F41AA2B0-E672-409D-8C25-68CA89F4D315}" type="slidenum">
              <a:rPr lang="en-GB" smtClean="0"/>
              <a:t>‹#›</a:t>
            </a:fld>
            <a:endParaRPr lang="en-GB"/>
          </a:p>
        </p:txBody>
      </p:sp>
    </p:spTree>
    <p:extLst>
      <p:ext uri="{BB962C8B-B14F-4D97-AF65-F5344CB8AC3E}">
        <p14:creationId xmlns:p14="http://schemas.microsoft.com/office/powerpoint/2010/main" val="2980512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15A1E-C515-F911-C4C5-B9C5F379A4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E57F1ED-6AA9-108A-E501-219100AB8B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AAC3827-D846-2950-804A-F84D2B0748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4F61A6-5ECF-EFD7-5ABF-BAE68F96C0D2}"/>
              </a:ext>
            </a:extLst>
          </p:cNvPr>
          <p:cNvSpPr>
            <a:spLocks noGrp="1"/>
          </p:cNvSpPr>
          <p:nvPr>
            <p:ph type="dt" sz="half" idx="10"/>
          </p:nvPr>
        </p:nvSpPr>
        <p:spPr/>
        <p:txBody>
          <a:bodyPr/>
          <a:lstStyle/>
          <a:p>
            <a:fld id="{EE9210D3-C9AE-4002-8FFC-25B9138C72B9}" type="datetimeFigureOut">
              <a:rPr lang="en-GB" smtClean="0"/>
              <a:t>14/03/2024</a:t>
            </a:fld>
            <a:endParaRPr lang="en-GB"/>
          </a:p>
        </p:txBody>
      </p:sp>
      <p:sp>
        <p:nvSpPr>
          <p:cNvPr id="6" name="Footer Placeholder 5">
            <a:extLst>
              <a:ext uri="{FF2B5EF4-FFF2-40B4-BE49-F238E27FC236}">
                <a16:creationId xmlns:a16="http://schemas.microsoft.com/office/drawing/2014/main" id="{6DB9931B-F8C7-CAAA-1401-195335392DD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25643E6-13EE-713A-A216-EC88A7B5457B}"/>
              </a:ext>
            </a:extLst>
          </p:cNvPr>
          <p:cNvSpPr>
            <a:spLocks noGrp="1"/>
          </p:cNvSpPr>
          <p:nvPr>
            <p:ph type="sldNum" sz="quarter" idx="12"/>
          </p:nvPr>
        </p:nvSpPr>
        <p:spPr/>
        <p:txBody>
          <a:bodyPr/>
          <a:lstStyle/>
          <a:p>
            <a:fld id="{F41AA2B0-E672-409D-8C25-68CA89F4D315}" type="slidenum">
              <a:rPr lang="en-GB" smtClean="0"/>
              <a:t>‹#›</a:t>
            </a:fld>
            <a:endParaRPr lang="en-GB"/>
          </a:p>
        </p:txBody>
      </p:sp>
    </p:spTree>
    <p:extLst>
      <p:ext uri="{BB962C8B-B14F-4D97-AF65-F5344CB8AC3E}">
        <p14:creationId xmlns:p14="http://schemas.microsoft.com/office/powerpoint/2010/main" val="2014697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49B0B-78C5-5D8F-0B11-C5DA711610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82AA563-4AF8-C471-85FF-79ACB62411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E6E8F66-05BA-C4A4-BCDD-E77EDB43E4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E99100-9FE2-C364-EEB3-9FA45E8495C3}"/>
              </a:ext>
            </a:extLst>
          </p:cNvPr>
          <p:cNvSpPr>
            <a:spLocks noGrp="1"/>
          </p:cNvSpPr>
          <p:nvPr>
            <p:ph type="dt" sz="half" idx="10"/>
          </p:nvPr>
        </p:nvSpPr>
        <p:spPr/>
        <p:txBody>
          <a:bodyPr/>
          <a:lstStyle/>
          <a:p>
            <a:fld id="{EE9210D3-C9AE-4002-8FFC-25B9138C72B9}" type="datetimeFigureOut">
              <a:rPr lang="en-GB" smtClean="0"/>
              <a:t>14/03/2024</a:t>
            </a:fld>
            <a:endParaRPr lang="en-GB"/>
          </a:p>
        </p:txBody>
      </p:sp>
      <p:sp>
        <p:nvSpPr>
          <p:cNvPr id="6" name="Footer Placeholder 5">
            <a:extLst>
              <a:ext uri="{FF2B5EF4-FFF2-40B4-BE49-F238E27FC236}">
                <a16:creationId xmlns:a16="http://schemas.microsoft.com/office/drawing/2014/main" id="{21B79CB3-6C9B-FC25-057E-C4351E7A3D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BCD04B-9B4D-DFF8-331D-6ABFB59E2969}"/>
              </a:ext>
            </a:extLst>
          </p:cNvPr>
          <p:cNvSpPr>
            <a:spLocks noGrp="1"/>
          </p:cNvSpPr>
          <p:nvPr>
            <p:ph type="sldNum" sz="quarter" idx="12"/>
          </p:nvPr>
        </p:nvSpPr>
        <p:spPr/>
        <p:txBody>
          <a:bodyPr/>
          <a:lstStyle/>
          <a:p>
            <a:fld id="{F41AA2B0-E672-409D-8C25-68CA89F4D315}" type="slidenum">
              <a:rPr lang="en-GB" smtClean="0"/>
              <a:t>‹#›</a:t>
            </a:fld>
            <a:endParaRPr lang="en-GB"/>
          </a:p>
        </p:txBody>
      </p:sp>
    </p:spTree>
    <p:extLst>
      <p:ext uri="{BB962C8B-B14F-4D97-AF65-F5344CB8AC3E}">
        <p14:creationId xmlns:p14="http://schemas.microsoft.com/office/powerpoint/2010/main" val="421050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D87053-45D1-1EA3-D6F7-1B0834887A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7FFBBC3-110C-4F3B-45FB-E96F01C739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FB1688-4D3B-D3E1-F9E8-12846DD550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E9210D3-C9AE-4002-8FFC-25B9138C72B9}" type="datetimeFigureOut">
              <a:rPr lang="en-GB" smtClean="0"/>
              <a:t>14/03/2024</a:t>
            </a:fld>
            <a:endParaRPr lang="en-GB"/>
          </a:p>
        </p:txBody>
      </p:sp>
      <p:sp>
        <p:nvSpPr>
          <p:cNvPr id="5" name="Footer Placeholder 4">
            <a:extLst>
              <a:ext uri="{FF2B5EF4-FFF2-40B4-BE49-F238E27FC236}">
                <a16:creationId xmlns:a16="http://schemas.microsoft.com/office/drawing/2014/main" id="{5B697DC0-B61E-4A96-9CCF-0E478BA0AF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B43A1C3-10E4-4BF2-1D9E-7CD549FA07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1AA2B0-E672-409D-8C25-68CA89F4D315}" type="slidenum">
              <a:rPr lang="en-GB" smtClean="0"/>
              <a:t>‹#›</a:t>
            </a:fld>
            <a:endParaRPr lang="en-GB"/>
          </a:p>
        </p:txBody>
      </p:sp>
    </p:spTree>
    <p:extLst>
      <p:ext uri="{BB962C8B-B14F-4D97-AF65-F5344CB8AC3E}">
        <p14:creationId xmlns:p14="http://schemas.microsoft.com/office/powerpoint/2010/main" val="589156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slideLayout" Target="../slideLayouts/slideLayout1.xml"/><Relationship Id="rId7" Type="http://schemas.microsoft.com/office/2007/relationships/hdphoto" Target="../media/hdphoto1.wdp"/><Relationship Id="rId12" Type="http://schemas.openxmlformats.org/officeDocument/2006/relationships/image" Target="../media/image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11" Type="http://schemas.openxmlformats.org/officeDocument/2006/relationships/image" Target="../media/image6.png"/><Relationship Id="rId5" Type="http://schemas.openxmlformats.org/officeDocument/2006/relationships/image" Target="../media/image1.png"/><Relationship Id="rId10" Type="http://schemas.openxmlformats.org/officeDocument/2006/relationships/image" Target="../media/image5.png"/><Relationship Id="rId4" Type="http://schemas.openxmlformats.org/officeDocument/2006/relationships/notesSlide" Target="../notesSlides/notesSlide1.xml"/><Relationship Id="rId9"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5.jpg"/><Relationship Id="rId3" Type="http://schemas.openxmlformats.org/officeDocument/2006/relationships/slideLayout" Target="../slideLayouts/slideLayout1.xml"/><Relationship Id="rId7" Type="http://schemas.openxmlformats.org/officeDocument/2006/relationships/image" Target="../media/image4.jpeg"/><Relationship Id="rId12" Type="http://schemas.openxmlformats.org/officeDocument/2006/relationships/image" Target="../media/image7.png"/><Relationship Id="rId2" Type="http://schemas.openxmlformats.org/officeDocument/2006/relationships/audio" Target="../media/media10.m4a"/><Relationship Id="rId16" Type="http://schemas.openxmlformats.org/officeDocument/2006/relationships/image" Target="../media/image8.png"/><Relationship Id="rId1" Type="http://schemas.microsoft.com/office/2007/relationships/media" Target="../media/media10.m4a"/><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9.png"/><Relationship Id="rId15" Type="http://schemas.openxmlformats.org/officeDocument/2006/relationships/image" Target="../media/image17.png"/><Relationship Id="rId10" Type="http://schemas.microsoft.com/office/2007/relationships/hdphoto" Target="../media/hdphoto1.wdp"/><Relationship Id="rId4" Type="http://schemas.openxmlformats.org/officeDocument/2006/relationships/notesSlide" Target="../notesSlides/notesSlide3.xml"/><Relationship Id="rId9" Type="http://schemas.openxmlformats.org/officeDocument/2006/relationships/image" Target="../media/image10.png"/><Relationship Id="rId1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microsoft.com/office/2007/relationships/hdphoto" Target="../media/hdphoto1.wdp"/><Relationship Id="rId10" Type="http://schemas.openxmlformats.org/officeDocument/2006/relationships/image" Target="../media/image17.png"/><Relationship Id="rId4" Type="http://schemas.openxmlformats.org/officeDocument/2006/relationships/image" Target="../media/image10.png"/><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10.png"/><Relationship Id="rId12" Type="http://schemas.openxmlformats.org/officeDocument/2006/relationships/image" Target="../media/image16.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png"/><Relationship Id="rId11" Type="http://schemas.openxmlformats.org/officeDocument/2006/relationships/image" Target="../media/image15.jpg"/><Relationship Id="rId5" Type="http://schemas.openxmlformats.org/officeDocument/2006/relationships/image" Target="../media/image1.png"/><Relationship Id="rId10" Type="http://schemas.openxmlformats.org/officeDocument/2006/relationships/image" Target="../media/image7.png"/><Relationship Id="rId4" Type="http://schemas.openxmlformats.org/officeDocument/2006/relationships/notesSlide" Target="../notesSlides/notesSlide4.xml"/><Relationship Id="rId9" Type="http://schemas.openxmlformats.org/officeDocument/2006/relationships/image" Target="../media/image6.png"/><Relationship Id="rId1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10.png"/><Relationship Id="rId12" Type="http://schemas.openxmlformats.org/officeDocument/2006/relationships/image" Target="../media/image16.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11" Type="http://schemas.openxmlformats.org/officeDocument/2006/relationships/image" Target="../media/image15.jpg"/><Relationship Id="rId5" Type="http://schemas.openxmlformats.org/officeDocument/2006/relationships/image" Target="../media/image1.png"/><Relationship Id="rId10" Type="http://schemas.openxmlformats.org/officeDocument/2006/relationships/image" Target="../media/image7.png"/><Relationship Id="rId4" Type="http://schemas.openxmlformats.org/officeDocument/2006/relationships/notesSlide" Target="../notesSlides/notesSlide5.xml"/><Relationship Id="rId9" Type="http://schemas.openxmlformats.org/officeDocument/2006/relationships/image" Target="../media/image6.png"/><Relationship Id="rId14"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8.png"/><Relationship Id="rId3" Type="http://schemas.openxmlformats.org/officeDocument/2006/relationships/slideLayout" Target="../slideLayouts/slideLayout1.xml"/><Relationship Id="rId7" Type="http://schemas.microsoft.com/office/2007/relationships/hdphoto" Target="../media/hdphoto1.wdp"/><Relationship Id="rId12" Type="http://schemas.openxmlformats.org/officeDocument/2006/relationships/image" Target="../media/image17.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0.png"/><Relationship Id="rId11" Type="http://schemas.openxmlformats.org/officeDocument/2006/relationships/image" Target="../media/image16.png"/><Relationship Id="rId5" Type="http://schemas.openxmlformats.org/officeDocument/2006/relationships/image" Target="../media/image3.png"/><Relationship Id="rId10" Type="http://schemas.openxmlformats.org/officeDocument/2006/relationships/image" Target="../media/image15.jpg"/><Relationship Id="rId4" Type="http://schemas.openxmlformats.org/officeDocument/2006/relationships/image" Target="../media/image1.png"/><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6.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15.jp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png"/><Relationship Id="rId11" Type="http://schemas.openxmlformats.org/officeDocument/2006/relationships/image" Target="../media/image7.png"/><Relationship Id="rId5" Type="http://schemas.openxmlformats.org/officeDocument/2006/relationships/image" Target="../media/image1.png"/><Relationship Id="rId15" Type="http://schemas.openxmlformats.org/officeDocument/2006/relationships/image" Target="../media/image8.png"/><Relationship Id="rId10" Type="http://schemas.openxmlformats.org/officeDocument/2006/relationships/image" Target="../media/image6.png"/><Relationship Id="rId4" Type="http://schemas.openxmlformats.org/officeDocument/2006/relationships/notesSlide" Target="../notesSlides/notesSlide6.xml"/><Relationship Id="rId9" Type="http://schemas.microsoft.com/office/2007/relationships/hdphoto" Target="../media/hdphoto1.wdp"/><Relationship Id="rId14"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5.jpg"/><Relationship Id="rId3" Type="http://schemas.openxmlformats.org/officeDocument/2006/relationships/slideLayout" Target="../slideLayouts/slideLayout1.xml"/><Relationship Id="rId7" Type="http://schemas.openxmlformats.org/officeDocument/2006/relationships/image" Target="../media/image4.jpeg"/><Relationship Id="rId12" Type="http://schemas.openxmlformats.org/officeDocument/2006/relationships/image" Target="../media/image7.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9.png"/><Relationship Id="rId15" Type="http://schemas.openxmlformats.org/officeDocument/2006/relationships/image" Target="../media/image8.png"/><Relationship Id="rId10" Type="http://schemas.microsoft.com/office/2007/relationships/hdphoto" Target="../media/hdphoto1.wdp"/><Relationship Id="rId4" Type="http://schemas.openxmlformats.org/officeDocument/2006/relationships/notesSlide" Target="../notesSlides/notesSlide7.xml"/><Relationship Id="rId9" Type="http://schemas.openxmlformats.org/officeDocument/2006/relationships/image" Target="../media/image10.png"/><Relationship Id="rId14"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15.jp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4.jpe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9.png"/><Relationship Id="rId9" Type="http://schemas.microsoft.com/office/2007/relationships/hdphoto" Target="../media/hdphoto1.wdp"/><Relationship Id="rId14"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5.jpg"/><Relationship Id="rId3" Type="http://schemas.openxmlformats.org/officeDocument/2006/relationships/slideLayout" Target="../slideLayouts/slideLayout1.xml"/><Relationship Id="rId7" Type="http://schemas.openxmlformats.org/officeDocument/2006/relationships/image" Target="../media/image4.jpeg"/><Relationship Id="rId12" Type="http://schemas.openxmlformats.org/officeDocument/2006/relationships/image" Target="../media/image7.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9.png"/><Relationship Id="rId15" Type="http://schemas.openxmlformats.org/officeDocument/2006/relationships/image" Target="../media/image8.png"/><Relationship Id="rId10" Type="http://schemas.microsoft.com/office/2007/relationships/hdphoto" Target="../media/hdphoto1.wdp"/><Relationship Id="rId4" Type="http://schemas.openxmlformats.org/officeDocument/2006/relationships/notesSlide" Target="../notesSlides/notesSlide8.xml"/><Relationship Id="rId9" Type="http://schemas.openxmlformats.org/officeDocument/2006/relationships/image" Target="../media/image10.png"/><Relationship Id="rId14" Type="http://schemas.openxmlformats.org/officeDocument/2006/relationships/image" Target="../media/image17.png"/></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15.jp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4.jpe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1.png"/><Relationship Id="rId9" Type="http://schemas.microsoft.com/office/2007/relationships/hdphoto" Target="../media/hdphoto1.wdp"/><Relationship Id="rId1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xm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audio" Target="../media/media2.m4a"/><Relationship Id="rId1" Type="http://schemas.microsoft.com/office/2007/relationships/media" Target="../media/media2.m4a"/><Relationship Id="rId6" Type="http://schemas.microsoft.com/office/2007/relationships/hdphoto" Target="../media/hdphoto1.wdp"/><Relationship Id="rId11" Type="http://schemas.openxmlformats.org/officeDocument/2006/relationships/image" Target="../media/image7.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15.jp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4.jpe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1.png"/><Relationship Id="rId9" Type="http://schemas.microsoft.com/office/2007/relationships/hdphoto" Target="../media/hdphoto1.wdp"/><Relationship Id="rId14"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15.jp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4.jpe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1.png"/><Relationship Id="rId9" Type="http://schemas.microsoft.com/office/2007/relationships/hdphoto" Target="../media/hdphoto1.wdp"/><Relationship Id="rId14" Type="http://schemas.openxmlformats.org/officeDocument/2006/relationships/image" Target="../media/image8.png"/></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4.jpeg"/><Relationship Id="rId12" Type="http://schemas.openxmlformats.org/officeDocument/2006/relationships/image" Target="../media/image7.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png"/><Relationship Id="rId11" Type="http://schemas.openxmlformats.org/officeDocument/2006/relationships/image" Target="../media/image10.png"/><Relationship Id="rId5" Type="http://schemas.openxmlformats.org/officeDocument/2006/relationships/image" Target="../media/image1.png"/><Relationship Id="rId10" Type="http://schemas.microsoft.com/office/2007/relationships/hdphoto" Target="../media/hdphoto1.wdp"/><Relationship Id="rId4" Type="http://schemas.openxmlformats.org/officeDocument/2006/relationships/notesSlide" Target="../notesSlides/notesSlide9.xml"/><Relationship Id="rId9" Type="http://schemas.openxmlformats.org/officeDocument/2006/relationships/image" Target="../media/image2.png"/><Relationship Id="rId1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8.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jpe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1.png"/><Relationship Id="rId9"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8.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4.jpe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1.png"/><Relationship Id="rId9"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8.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jpe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9.png"/><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jpe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1.png"/><Relationship Id="rId9" Type="http://schemas.microsoft.com/office/2007/relationships/hdphoto" Target="../media/hdphoto1.wdp"/><Relationship Id="rId1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4.png"/><Relationship Id="rId3" Type="http://schemas.openxmlformats.org/officeDocument/2006/relationships/audio" Target="../media/media7.m4a"/><Relationship Id="rId7" Type="http://schemas.openxmlformats.org/officeDocument/2006/relationships/image" Target="../media/image4.jpeg"/><Relationship Id="rId12" Type="http://schemas.openxmlformats.org/officeDocument/2006/relationships/image" Target="../media/image7.png"/><Relationship Id="rId2" Type="http://schemas.microsoft.com/office/2007/relationships/media" Target="../media/media7.m4a"/><Relationship Id="rId1" Type="http://schemas.openxmlformats.org/officeDocument/2006/relationships/tags" Target="../tags/tag1.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13.png"/><Relationship Id="rId15" Type="http://schemas.openxmlformats.org/officeDocument/2006/relationships/image" Target="../media/image8.png"/><Relationship Id="rId10" Type="http://schemas.microsoft.com/office/2007/relationships/hdphoto" Target="../media/hdphoto1.wdp"/><Relationship Id="rId4" Type="http://schemas.openxmlformats.org/officeDocument/2006/relationships/slideLayout" Target="../slideLayouts/slideLayout1.xml"/><Relationship Id="rId9" Type="http://schemas.openxmlformats.org/officeDocument/2006/relationships/image" Target="../media/image10.png"/><Relationship Id="rId14" Type="http://schemas.openxmlformats.org/officeDocument/2006/relationships/image" Target="../media/image15.jp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jp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14.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jpe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13.png"/><Relationship Id="rId9" Type="http://schemas.microsoft.com/office/2007/relationships/hdphoto" Target="../media/hdphoto1.wdp"/><Relationship Id="rId1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4.png"/><Relationship Id="rId3" Type="http://schemas.openxmlformats.org/officeDocument/2006/relationships/slideLayout" Target="../slideLayouts/slideLayout1.xml"/><Relationship Id="rId7" Type="http://schemas.openxmlformats.org/officeDocument/2006/relationships/image" Target="../media/image4.jpeg"/><Relationship Id="rId12" Type="http://schemas.openxmlformats.org/officeDocument/2006/relationships/image" Target="../media/image7.png"/><Relationship Id="rId2" Type="http://schemas.openxmlformats.org/officeDocument/2006/relationships/audio" Target="../media/media9.m4a"/><Relationship Id="rId16" Type="http://schemas.openxmlformats.org/officeDocument/2006/relationships/image" Target="../media/image8.png"/><Relationship Id="rId1" Type="http://schemas.microsoft.com/office/2007/relationships/media" Target="../media/media9.m4a"/><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13.png"/><Relationship Id="rId15" Type="http://schemas.openxmlformats.org/officeDocument/2006/relationships/image" Target="../media/image16.png"/><Relationship Id="rId10" Type="http://schemas.microsoft.com/office/2007/relationships/hdphoto" Target="../media/hdphoto1.wdp"/><Relationship Id="rId4" Type="http://schemas.openxmlformats.org/officeDocument/2006/relationships/notesSlide" Target="../notesSlides/notesSlide2.xml"/><Relationship Id="rId9" Type="http://schemas.openxmlformats.org/officeDocument/2006/relationships/image" Target="../media/image10.png"/><Relationship Id="rId1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36000"/>
                    </a14:imgEffect>
                  </a14:imgLayer>
                </a14:imgProps>
              </a:ext>
              <a:ext uri="{28A0092B-C50C-407E-A947-70E740481C1C}">
                <a14:useLocalDpi xmlns:a14="http://schemas.microsoft.com/office/drawing/2010/main" val="0"/>
              </a:ext>
            </a:extLst>
          </a:blip>
          <a:stretch>
            <a:fillRect/>
          </a:stretch>
        </p:blipFill>
        <p:spPr>
          <a:xfrm rot="18700904" flipH="1">
            <a:off x="4084369" y="1591923"/>
            <a:ext cx="12122458" cy="8665330"/>
          </a:xfrm>
          <a:prstGeom prst="rect">
            <a:avLst/>
          </a:prstGeom>
        </p:spPr>
      </p:pic>
      <p:sp>
        <p:nvSpPr>
          <p:cNvPr id="21" name="Flowchart: Data 20">
            <a:extLst>
              <a:ext uri="{FF2B5EF4-FFF2-40B4-BE49-F238E27FC236}">
                <a16:creationId xmlns:a16="http://schemas.microsoft.com/office/drawing/2014/main" id="{A90AEE4E-0E25-FB44-4D5A-DD80E8F42A75}"/>
              </a:ext>
            </a:extLst>
          </p:cNvPr>
          <p:cNvSpPr/>
          <p:nvPr/>
        </p:nvSpPr>
        <p:spPr>
          <a:xfrm rot="20844244" flipV="1">
            <a:off x="6762556" y="3820438"/>
            <a:ext cx="5792509" cy="2158628"/>
          </a:xfrm>
          <a:prstGeom prst="flowChartInputOutput">
            <a:avLst/>
          </a:prstGeom>
          <a:solidFill>
            <a:schemeClr val="tx1">
              <a:alpha val="67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8" name="Rectangle 57">
            <a:extLst>
              <a:ext uri="{FF2B5EF4-FFF2-40B4-BE49-F238E27FC236}">
                <a16:creationId xmlns:a16="http://schemas.microsoft.com/office/drawing/2014/main" id="{5D9009FF-6723-B760-8EA8-D9A20E1581A4}"/>
              </a:ext>
            </a:extLst>
          </p:cNvPr>
          <p:cNvSpPr/>
          <p:nvPr/>
        </p:nvSpPr>
        <p:spPr>
          <a:xfrm>
            <a:off x="423282" y="3182588"/>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4A0B5CC5-DE0F-CEA4-0ABB-1CDCDF44E26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20012" y="7062940"/>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43B6030-BC4A-D8EC-3E7E-4C4CFAED5D0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072117" y="7840783"/>
            <a:ext cx="9144441" cy="1134742"/>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36000"/>
                    </a14:imgEffect>
                  </a14:imgLayer>
                </a14:imgProps>
              </a:ext>
              <a:ext uri="{28A0092B-C50C-407E-A947-70E740481C1C}">
                <a14:useLocalDpi xmlns:a14="http://schemas.microsoft.com/office/drawing/2010/main" val="0"/>
              </a:ext>
            </a:extLst>
          </a:blip>
          <a:stretch>
            <a:fillRect/>
          </a:stretch>
        </p:blipFill>
        <p:spPr>
          <a:xfrm rot="12887503">
            <a:off x="-4356257" y="2403972"/>
            <a:ext cx="11848874" cy="6554797"/>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315549" y="1903809"/>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7284" y="230870"/>
            <a:ext cx="5838716" cy="1244235"/>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970186" y="1184764"/>
            <a:ext cx="5094282" cy="5094282"/>
          </a:xfrm>
          <a:prstGeom prst="rect">
            <a:avLst/>
          </a:prstGeom>
        </p:spPr>
      </p:pic>
      <p:sp>
        <p:nvSpPr>
          <p:cNvPr id="2" name="TextBox 1">
            <a:extLst>
              <a:ext uri="{FF2B5EF4-FFF2-40B4-BE49-F238E27FC236}">
                <a16:creationId xmlns:a16="http://schemas.microsoft.com/office/drawing/2014/main" id="{D14D2A4A-1D64-6164-4B26-24ED08986212}"/>
              </a:ext>
            </a:extLst>
          </p:cNvPr>
          <p:cNvSpPr txBox="1"/>
          <p:nvPr/>
        </p:nvSpPr>
        <p:spPr>
          <a:xfrm>
            <a:off x="-3884352" y="789945"/>
            <a:ext cx="5743129" cy="1015663"/>
          </a:xfrm>
          <a:prstGeom prst="rect">
            <a:avLst/>
          </a:prstGeom>
          <a:noFill/>
        </p:spPr>
        <p:txBody>
          <a:bodyPr wrap="square" numCol="3" rtlCol="0">
            <a:spAutoFit/>
          </a:bodyPr>
          <a:lstStyle/>
          <a:p>
            <a:r>
              <a:rPr lang="en-GB" sz="1200" dirty="0">
                <a:solidFill>
                  <a:schemeClr val="bg1"/>
                </a:solidFill>
                <a:latin typeface="Segoe UI" panose="020B0502040204020203" pitchFamily="34" charset="0"/>
                <a:cs typeface="Segoe UI" panose="020B0502040204020203" pitchFamily="34" charset="0"/>
              </a:rPr>
              <a:t>Phantoms for:</a:t>
            </a: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X-ray</a:t>
            </a: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Mammography</a:t>
            </a: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Fluoroscopy</a:t>
            </a: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Nuclear Medicine</a:t>
            </a:r>
          </a:p>
          <a:p>
            <a:pPr marL="285750" indent="-285750">
              <a:buFont typeface="Arial" panose="020B0604020202020204" pitchFamily="34" charset="0"/>
              <a:buChar char="•"/>
            </a:pPr>
            <a:endParaRPr lang="en-GB" sz="1200" dirty="0">
              <a:solidFill>
                <a:schemeClr val="bg1"/>
              </a:solidFill>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Radiotherapy</a:t>
            </a: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Ultrasound</a:t>
            </a: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CT</a:t>
            </a: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MRI</a:t>
            </a:r>
          </a:p>
        </p:txBody>
      </p:sp>
      <p:sp>
        <p:nvSpPr>
          <p:cNvPr id="6" name="TextBox 5">
            <a:extLst>
              <a:ext uri="{FF2B5EF4-FFF2-40B4-BE49-F238E27FC236}">
                <a16:creationId xmlns:a16="http://schemas.microsoft.com/office/drawing/2014/main" id="{2046E436-33D7-B357-86AC-805ADB2C62FB}"/>
              </a:ext>
            </a:extLst>
          </p:cNvPr>
          <p:cNvSpPr txBox="1"/>
          <p:nvPr/>
        </p:nvSpPr>
        <p:spPr>
          <a:xfrm>
            <a:off x="256137" y="6414202"/>
            <a:ext cx="5268954" cy="338554"/>
          </a:xfrm>
          <a:prstGeom prst="rect">
            <a:avLst/>
          </a:prstGeom>
          <a:noFill/>
        </p:spPr>
        <p:txBody>
          <a:bodyPr wrap="square" rtlCol="0">
            <a:spAutoFit/>
          </a:bodyPr>
          <a:lstStyle/>
          <a:p>
            <a:r>
              <a:rPr lang="en-GB" sz="1600" dirty="0">
                <a:solidFill>
                  <a:schemeClr val="bg1"/>
                </a:solidFill>
                <a:latin typeface="Segoe UI" panose="020B0502040204020203" pitchFamily="34" charset="0"/>
                <a:cs typeface="Segoe UI" panose="020B0502040204020203" pitchFamily="34" charset="0"/>
              </a:rPr>
              <a:t>Doc 823a 30/01/24</a:t>
            </a:r>
          </a:p>
        </p:txBody>
      </p:sp>
      <p:sp>
        <p:nvSpPr>
          <p:cNvPr id="3" name="Frame 2">
            <a:extLst>
              <a:ext uri="{FF2B5EF4-FFF2-40B4-BE49-F238E27FC236}">
                <a16:creationId xmlns:a16="http://schemas.microsoft.com/office/drawing/2014/main" id="{93E1A5BF-3D31-F56A-B09E-6E84A11A3898}"/>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47" name="Audio 46">
            <a:hlinkClick r:id="" action="ppaction://media"/>
            <a:extLst>
              <a:ext uri="{FF2B5EF4-FFF2-40B4-BE49-F238E27FC236}">
                <a16:creationId xmlns:a16="http://schemas.microsoft.com/office/drawing/2014/main" id="{273A6DD3-6955-AF24-6F27-595B22235B5C}"/>
              </a:ext>
            </a:extLst>
          </p:cNvPr>
          <p:cNvPicPr>
            <a:picLocks noChangeAspect="1"/>
          </p:cNvPicPr>
          <p:nvPr>
            <a:audioFile r:link="rId2"/>
            <p:extLst>
              <p:ext uri="{DAA4B4D4-6D71-4841-9C94-3DE7FCFB9230}">
                <p14:media xmlns:p14="http://schemas.microsoft.com/office/powerpoint/2010/main" r:embed="rId1"/>
              </p:ext>
            </p:extLst>
          </p:nvPr>
        </p:nvPicPr>
        <p:blipFill>
          <a:blip r:embed="rId13"/>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95599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8808">
        <p159:morph option="byObject"/>
      </p:transition>
    </mc:Choice>
    <mc:Fallback xmlns="">
      <p:transition spd="slow" advTm="880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5D9009FF-6723-B760-8EA8-D9A20E1581A4}"/>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4A0B5CC5-DE0F-CEA4-0ABB-1CDCDF44E2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27132" y="7760657"/>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43B6030-BC4A-D8EC-3E7E-4C4CFAED5D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21091" y="9603258"/>
            <a:ext cx="9144441" cy="1134742"/>
          </a:xfrm>
          <a:prstGeom prst="rect">
            <a:avLst/>
          </a:prstGeom>
        </p:spPr>
      </p:pic>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9">
            <a:alphaModFix amt="70000"/>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5400000">
            <a:off x="5553337" y="2396037"/>
            <a:ext cx="10829904" cy="5854020"/>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9">
            <a:alphaModFix amt="70000"/>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6676581" flipH="1">
            <a:off x="-3433848" y="-1349300"/>
            <a:ext cx="9489700" cy="7237446"/>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800955" y="163600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35230" y="-2545497"/>
            <a:ext cx="2716451" cy="2716451"/>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C8AFB673-5C7F-E0A4-4BD4-6668524C9EC2}"/>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B450343F-D2B7-D35D-A33E-350BB865286E}"/>
              </a:ext>
            </a:extLst>
          </p:cNvPr>
          <p:cNvSpPr txBox="1"/>
          <p:nvPr/>
        </p:nvSpPr>
        <p:spPr>
          <a:xfrm rot="16200000">
            <a:off x="10089232" y="-228510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ED605E6C-C88D-97FB-12D7-51D9F096727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91177" y="-4118195"/>
            <a:ext cx="7321296" cy="3944112"/>
          </a:xfrm>
          <a:prstGeom prst="rect">
            <a:avLst/>
          </a:prstGeom>
        </p:spPr>
      </p:pic>
      <p:sp>
        <p:nvSpPr>
          <p:cNvPr id="26" name="TextBox 25">
            <a:extLst>
              <a:ext uri="{FF2B5EF4-FFF2-40B4-BE49-F238E27FC236}">
                <a16:creationId xmlns:a16="http://schemas.microsoft.com/office/drawing/2014/main" id="{389E3E48-EC92-452C-75B7-B8443F068D48}"/>
              </a:ext>
            </a:extLst>
          </p:cNvPr>
          <p:cNvSpPr txBox="1"/>
          <p:nvPr/>
        </p:nvSpPr>
        <p:spPr>
          <a:xfrm>
            <a:off x="4528792" y="-1507937"/>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with the standard scattering. Any shadows or streaks indicate defective transducer elements or cables.</a:t>
            </a:r>
          </a:p>
        </p:txBody>
      </p:sp>
      <p:sp>
        <p:nvSpPr>
          <p:cNvPr id="3" name="TextBox 2">
            <a:extLst>
              <a:ext uri="{FF2B5EF4-FFF2-40B4-BE49-F238E27FC236}">
                <a16:creationId xmlns:a16="http://schemas.microsoft.com/office/drawing/2014/main" id="{85640B35-08AB-E778-22C0-8BBB5FFCEE38}"/>
              </a:ext>
            </a:extLst>
          </p:cNvPr>
          <p:cNvSpPr txBox="1"/>
          <p:nvPr/>
        </p:nvSpPr>
        <p:spPr>
          <a:xfrm rot="16200000">
            <a:off x="8879291" y="2686275"/>
            <a:ext cx="5479311"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2" name="TextBox 1">
            <a:extLst>
              <a:ext uri="{FF2B5EF4-FFF2-40B4-BE49-F238E27FC236}">
                <a16:creationId xmlns:a16="http://schemas.microsoft.com/office/drawing/2014/main" id="{53C10F71-DCD2-402C-CB2F-FEF05DD0A9F4}"/>
              </a:ext>
            </a:extLst>
          </p:cNvPr>
          <p:cNvSpPr txBox="1"/>
          <p:nvPr/>
        </p:nvSpPr>
        <p:spPr>
          <a:xfrm rot="16200000">
            <a:off x="8879291" y="9214579"/>
            <a:ext cx="5479311"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pic>
        <p:nvPicPr>
          <p:cNvPr id="5" name="Picture 4">
            <a:extLst>
              <a:ext uri="{FF2B5EF4-FFF2-40B4-BE49-F238E27FC236}">
                <a16:creationId xmlns:a16="http://schemas.microsoft.com/office/drawing/2014/main" id="{64B19F1E-916B-4038-7E3C-4C794FF98431}"/>
              </a:ext>
            </a:extLst>
          </p:cNvPr>
          <p:cNvPicPr>
            <a:picLocks noChangeAspect="1"/>
          </p:cNvPicPr>
          <p:nvPr/>
        </p:nvPicPr>
        <p:blipFill>
          <a:blip r:embed="rId14"/>
          <a:stretch>
            <a:fillRect/>
          </a:stretch>
        </p:blipFill>
        <p:spPr>
          <a:xfrm rot="16200000">
            <a:off x="2922247" y="243327"/>
            <a:ext cx="6667500" cy="6667500"/>
          </a:xfrm>
          <a:prstGeom prst="rect">
            <a:avLst/>
          </a:prstGeom>
        </p:spPr>
      </p:pic>
      <p:sp>
        <p:nvSpPr>
          <p:cNvPr id="9" name="TextBox 8">
            <a:extLst>
              <a:ext uri="{FF2B5EF4-FFF2-40B4-BE49-F238E27FC236}">
                <a16:creationId xmlns:a16="http://schemas.microsoft.com/office/drawing/2014/main" id="{D062F858-6D49-83A2-3061-8D101E5ED167}"/>
              </a:ext>
            </a:extLst>
          </p:cNvPr>
          <p:cNvSpPr txBox="1"/>
          <p:nvPr/>
        </p:nvSpPr>
        <p:spPr>
          <a:xfrm>
            <a:off x="2778080" y="1871930"/>
            <a:ext cx="2899305" cy="1477328"/>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Aswell as assessment with the </a:t>
            </a:r>
            <a:r>
              <a:rPr lang="en-GB" dirty="0" err="1">
                <a:solidFill>
                  <a:schemeClr val="bg1"/>
                </a:solidFill>
                <a:latin typeface="Segoe UI" panose="020B0502040204020203" pitchFamily="34" charset="0"/>
                <a:cs typeface="Segoe UI" panose="020B0502040204020203" pitchFamily="34" charset="0"/>
              </a:rPr>
              <a:t>SonIQ</a:t>
            </a:r>
            <a:r>
              <a:rPr lang="en-GB" dirty="0">
                <a:solidFill>
                  <a:schemeClr val="bg1"/>
                </a:solidFill>
                <a:latin typeface="Segoe UI" panose="020B0502040204020203" pitchFamily="34" charset="0"/>
                <a:cs typeface="Segoe UI" panose="020B0502040204020203" pitchFamily="34" charset="0"/>
              </a:rPr>
              <a:t> Uniformity phantom it is important to check for faults elsewhere in the device.</a:t>
            </a:r>
          </a:p>
        </p:txBody>
      </p:sp>
      <p:sp>
        <p:nvSpPr>
          <p:cNvPr id="10" name="TextBox 9">
            <a:extLst>
              <a:ext uri="{FF2B5EF4-FFF2-40B4-BE49-F238E27FC236}">
                <a16:creationId xmlns:a16="http://schemas.microsoft.com/office/drawing/2014/main" id="{FA581EC1-D925-9097-8CEA-AC270D46572D}"/>
              </a:ext>
            </a:extLst>
          </p:cNvPr>
          <p:cNvSpPr txBox="1"/>
          <p:nvPr/>
        </p:nvSpPr>
        <p:spPr>
          <a:xfrm>
            <a:off x="2778080" y="3785551"/>
            <a:ext cx="2899305" cy="1754326"/>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Check the probe cables and mains cables for any damage by running the cable carefully through the thumb, first and second finger. </a:t>
            </a:r>
          </a:p>
        </p:txBody>
      </p:sp>
      <p:sp>
        <p:nvSpPr>
          <p:cNvPr id="11" name="TextBox 10">
            <a:extLst>
              <a:ext uri="{FF2B5EF4-FFF2-40B4-BE49-F238E27FC236}">
                <a16:creationId xmlns:a16="http://schemas.microsoft.com/office/drawing/2014/main" id="{4F806030-1128-ACC4-84C0-D4309C3E75D1}"/>
              </a:ext>
            </a:extLst>
          </p:cNvPr>
          <p:cNvSpPr txBox="1"/>
          <p:nvPr/>
        </p:nvSpPr>
        <p:spPr>
          <a:xfrm>
            <a:off x="7146977" y="1733431"/>
            <a:ext cx="2899305" cy="1477328"/>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This should help to identify any cuts, abrasions, twisting, deformation, or stress internal to the cable.</a:t>
            </a:r>
          </a:p>
        </p:txBody>
      </p:sp>
      <p:sp>
        <p:nvSpPr>
          <p:cNvPr id="12" name="TextBox 11">
            <a:extLst>
              <a:ext uri="{FF2B5EF4-FFF2-40B4-BE49-F238E27FC236}">
                <a16:creationId xmlns:a16="http://schemas.microsoft.com/office/drawing/2014/main" id="{32A3E6B4-00AA-9292-0404-B43E2C9A2995}"/>
              </a:ext>
            </a:extLst>
          </p:cNvPr>
          <p:cNvSpPr txBox="1"/>
          <p:nvPr/>
        </p:nvSpPr>
        <p:spPr>
          <a:xfrm>
            <a:off x="7146976" y="3429000"/>
            <a:ext cx="2899305"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Also check the probe connectors for any physical damage or signs of stress, particularly twisted or misaligned pins, and abrasion or corrosion to surface connections.  </a:t>
            </a:r>
          </a:p>
        </p:txBody>
      </p:sp>
      <p:pic>
        <p:nvPicPr>
          <p:cNvPr id="14" name="Picture 13" descr="A white object with a black background&#10;&#10;Description automatically generated">
            <a:extLst>
              <a:ext uri="{FF2B5EF4-FFF2-40B4-BE49-F238E27FC236}">
                <a16:creationId xmlns:a16="http://schemas.microsoft.com/office/drawing/2014/main" id="{C34552A6-E6EC-965D-4380-53F606696F6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8481398">
            <a:off x="-5037974" y="5720872"/>
            <a:ext cx="5058632" cy="1824042"/>
          </a:xfrm>
          <a:prstGeom prst="rect">
            <a:avLst/>
          </a:prstGeom>
        </p:spPr>
      </p:pic>
      <p:sp>
        <p:nvSpPr>
          <p:cNvPr id="20" name="TextBox 19">
            <a:extLst>
              <a:ext uri="{FF2B5EF4-FFF2-40B4-BE49-F238E27FC236}">
                <a16:creationId xmlns:a16="http://schemas.microsoft.com/office/drawing/2014/main" id="{E877291E-9631-2CE7-1B5E-7C70DFD92DF7}"/>
              </a:ext>
            </a:extLst>
          </p:cNvPr>
          <p:cNvSpPr txBox="1"/>
          <p:nvPr/>
        </p:nvSpPr>
        <p:spPr>
          <a:xfrm>
            <a:off x="4748763" y="6973478"/>
            <a:ext cx="3201878" cy="923330"/>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Inspect all transducers for signs of wear and damage.</a:t>
            </a:r>
          </a:p>
          <a:p>
            <a:endParaRPr lang="en-GB" dirty="0">
              <a:solidFill>
                <a:schemeClr val="bg1"/>
              </a:solidFill>
              <a:latin typeface="Segoe UI" panose="020B0502040204020203" pitchFamily="34" charset="0"/>
              <a:cs typeface="Segoe UI" panose="020B0502040204020203" pitchFamily="34" charset="0"/>
            </a:endParaRPr>
          </a:p>
        </p:txBody>
      </p:sp>
      <p:sp>
        <p:nvSpPr>
          <p:cNvPr id="21" name="TextBox 20">
            <a:extLst>
              <a:ext uri="{FF2B5EF4-FFF2-40B4-BE49-F238E27FC236}">
                <a16:creationId xmlns:a16="http://schemas.microsoft.com/office/drawing/2014/main" id="{46616870-BE84-AE9B-6CB0-9D5F608FFEE8}"/>
              </a:ext>
            </a:extLst>
          </p:cNvPr>
          <p:cNvSpPr txBox="1"/>
          <p:nvPr/>
        </p:nvSpPr>
        <p:spPr>
          <a:xfrm>
            <a:off x="4719435" y="7749577"/>
            <a:ext cx="3201878"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Applying light pressure to the probe at the junction between the lens and plastic casing may reveal movement suggesting damage to the bonding.</a:t>
            </a:r>
          </a:p>
          <a:p>
            <a:endParaRPr lang="en-GB" dirty="0">
              <a:solidFill>
                <a:schemeClr val="bg1"/>
              </a:solidFill>
              <a:latin typeface="Segoe UI" panose="020B0502040204020203" pitchFamily="34" charset="0"/>
              <a:cs typeface="Segoe UI" panose="020B0502040204020203" pitchFamily="34" charset="0"/>
            </a:endParaRPr>
          </a:p>
        </p:txBody>
      </p:sp>
      <p:sp>
        <p:nvSpPr>
          <p:cNvPr id="23" name="TextBox 22">
            <a:extLst>
              <a:ext uri="{FF2B5EF4-FFF2-40B4-BE49-F238E27FC236}">
                <a16:creationId xmlns:a16="http://schemas.microsoft.com/office/drawing/2014/main" id="{7B5A034A-C392-61E2-3DD2-2D8CCDCC47BE}"/>
              </a:ext>
            </a:extLst>
          </p:cNvPr>
          <p:cNvSpPr txBox="1"/>
          <p:nvPr/>
        </p:nvSpPr>
        <p:spPr>
          <a:xfrm>
            <a:off x="4705100" y="9638862"/>
            <a:ext cx="3201878" cy="2862322"/>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Abrasive wear may show itself as either a dulling or shining or change in texture of the lens and is most common at one or more of the corners, sometimes demonstrating complete wearing of the lens allowing ultrasound elements to be seen.</a:t>
            </a:r>
          </a:p>
          <a:p>
            <a:endParaRPr lang="en-GB" dirty="0">
              <a:solidFill>
                <a:schemeClr val="bg1"/>
              </a:solidFill>
              <a:latin typeface="Segoe UI" panose="020B0502040204020203" pitchFamily="34" charset="0"/>
              <a:cs typeface="Segoe UI" panose="020B0502040204020203" pitchFamily="34" charset="0"/>
            </a:endParaRPr>
          </a:p>
        </p:txBody>
      </p:sp>
      <p:sp>
        <p:nvSpPr>
          <p:cNvPr id="28" name="TextBox 27">
            <a:extLst>
              <a:ext uri="{FF2B5EF4-FFF2-40B4-BE49-F238E27FC236}">
                <a16:creationId xmlns:a16="http://schemas.microsoft.com/office/drawing/2014/main" id="{B666F3F2-CD9A-1DC2-7333-2FCBDFF1902E}"/>
              </a:ext>
            </a:extLst>
          </p:cNvPr>
          <p:cNvSpPr txBox="1"/>
          <p:nvPr/>
        </p:nvSpPr>
        <p:spPr>
          <a:xfrm>
            <a:off x="4701513" y="12384057"/>
            <a:ext cx="3201878" cy="1200329"/>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The hard plastic casing should also be inspected for hairline cracks.</a:t>
            </a:r>
          </a:p>
          <a:p>
            <a:endParaRPr lang="en-GB" dirty="0">
              <a:solidFill>
                <a:schemeClr val="bg1"/>
              </a:solidFill>
              <a:latin typeface="Segoe UI" panose="020B0502040204020203" pitchFamily="34" charset="0"/>
              <a:cs typeface="Segoe UI" panose="020B0502040204020203" pitchFamily="34" charset="0"/>
            </a:endParaRPr>
          </a:p>
        </p:txBody>
      </p:sp>
      <p:sp>
        <p:nvSpPr>
          <p:cNvPr id="8" name="Frame 7">
            <a:extLst>
              <a:ext uri="{FF2B5EF4-FFF2-40B4-BE49-F238E27FC236}">
                <a16:creationId xmlns:a16="http://schemas.microsoft.com/office/drawing/2014/main" id="{677A4825-B2C5-E322-4814-AF8BA3164887}"/>
              </a:ext>
            </a:extLst>
          </p:cNvPr>
          <p:cNvSpPr/>
          <p:nvPr/>
        </p:nvSpPr>
        <p:spPr>
          <a:xfrm>
            <a:off x="-14463644" y="-14440074"/>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64" name="Audio 63">
            <a:hlinkClick r:id="" action="ppaction://media"/>
            <a:extLst>
              <a:ext uri="{FF2B5EF4-FFF2-40B4-BE49-F238E27FC236}">
                <a16:creationId xmlns:a16="http://schemas.microsoft.com/office/drawing/2014/main" id="{5AC45668-9CA4-D15B-393D-5F5D4C40CCCE}"/>
              </a:ext>
            </a:extLst>
          </p:cNvPr>
          <p:cNvPicPr>
            <a:picLocks noChangeAspect="1"/>
          </p:cNvPicPr>
          <p:nvPr>
            <a:audioFile r:link="rId2"/>
            <p:extLst>
              <p:ext uri="{DAA4B4D4-6D71-4841-9C94-3DE7FCFB9230}">
                <p14:media xmlns:p14="http://schemas.microsoft.com/office/powerpoint/2010/main" r:embed="rId1"/>
              </p:ext>
            </p:extLst>
          </p:nvPr>
        </p:nvPicPr>
        <p:blipFill>
          <a:blip r:embed="rId16"/>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901611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50623">
        <p159:morph option="byObject"/>
      </p:transition>
    </mc:Choice>
    <mc:Fallback xmlns="">
      <p:transition spd="slow" advTm="5062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5D9009FF-6723-B760-8EA8-D9A20E1581A4}"/>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4">
            <a:alphaModFix amt="70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9170807">
            <a:off x="1994867" y="4114698"/>
            <a:ext cx="10926135" cy="4330568"/>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4">
            <a:alphaModFix amt="70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8025758" flipH="1">
            <a:off x="-3578501" y="-1864578"/>
            <a:ext cx="9489700" cy="7609879"/>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800955" y="163600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30386" y="-2463484"/>
            <a:ext cx="2716451" cy="2716451"/>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C8AFB673-5C7F-E0A4-4BD4-6668524C9EC2}"/>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B450343F-D2B7-D35D-A33E-350BB865286E}"/>
              </a:ext>
            </a:extLst>
          </p:cNvPr>
          <p:cNvSpPr txBox="1"/>
          <p:nvPr/>
        </p:nvSpPr>
        <p:spPr>
          <a:xfrm rot="16200000">
            <a:off x="10089232" y="-228510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ED605E6C-C88D-97FB-12D7-51D9F09672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2123" y="-4454369"/>
            <a:ext cx="7321296" cy="3944112"/>
          </a:xfrm>
          <a:prstGeom prst="rect">
            <a:avLst/>
          </a:prstGeom>
        </p:spPr>
      </p:pic>
      <p:sp>
        <p:nvSpPr>
          <p:cNvPr id="26" name="TextBox 25">
            <a:extLst>
              <a:ext uri="{FF2B5EF4-FFF2-40B4-BE49-F238E27FC236}">
                <a16:creationId xmlns:a16="http://schemas.microsoft.com/office/drawing/2014/main" id="{389E3E48-EC92-452C-75B7-B8443F068D48}"/>
              </a:ext>
            </a:extLst>
          </p:cNvPr>
          <p:cNvSpPr txBox="1"/>
          <p:nvPr/>
        </p:nvSpPr>
        <p:spPr>
          <a:xfrm>
            <a:off x="4528792" y="-1507937"/>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with the standard scattering. Any shadows or streaks indicate defective transducer elements or cables.</a:t>
            </a:r>
          </a:p>
        </p:txBody>
      </p:sp>
      <p:sp>
        <p:nvSpPr>
          <p:cNvPr id="3" name="TextBox 2">
            <a:extLst>
              <a:ext uri="{FF2B5EF4-FFF2-40B4-BE49-F238E27FC236}">
                <a16:creationId xmlns:a16="http://schemas.microsoft.com/office/drawing/2014/main" id="{85640B35-08AB-E778-22C0-8BBB5FFCEE38}"/>
              </a:ext>
            </a:extLst>
          </p:cNvPr>
          <p:cNvSpPr txBox="1"/>
          <p:nvPr/>
        </p:nvSpPr>
        <p:spPr>
          <a:xfrm rot="16200000">
            <a:off x="8879291" y="2686275"/>
            <a:ext cx="5479311"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5" name="TextBox 4">
            <a:extLst>
              <a:ext uri="{FF2B5EF4-FFF2-40B4-BE49-F238E27FC236}">
                <a16:creationId xmlns:a16="http://schemas.microsoft.com/office/drawing/2014/main" id="{FDDA92FD-1668-ADA7-5C67-ED07D7ABB1A2}"/>
              </a:ext>
            </a:extLst>
          </p:cNvPr>
          <p:cNvSpPr txBox="1"/>
          <p:nvPr/>
        </p:nvSpPr>
        <p:spPr>
          <a:xfrm rot="16200000">
            <a:off x="10418356" y="7562725"/>
            <a:ext cx="2492333"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CARE</a:t>
            </a:r>
          </a:p>
        </p:txBody>
      </p:sp>
      <p:pic>
        <p:nvPicPr>
          <p:cNvPr id="8" name="Picture 7">
            <a:extLst>
              <a:ext uri="{FF2B5EF4-FFF2-40B4-BE49-F238E27FC236}">
                <a16:creationId xmlns:a16="http://schemas.microsoft.com/office/drawing/2014/main" id="{C8AAA994-DD09-3121-496B-11535E92722A}"/>
              </a:ext>
            </a:extLst>
          </p:cNvPr>
          <p:cNvPicPr>
            <a:picLocks noChangeAspect="1"/>
          </p:cNvPicPr>
          <p:nvPr/>
        </p:nvPicPr>
        <p:blipFill>
          <a:blip r:embed="rId9"/>
          <a:stretch>
            <a:fillRect/>
          </a:stretch>
        </p:blipFill>
        <p:spPr>
          <a:xfrm rot="16200000">
            <a:off x="3167361" y="6858000"/>
            <a:ext cx="6667500" cy="6667500"/>
          </a:xfrm>
          <a:prstGeom prst="rect">
            <a:avLst/>
          </a:prstGeom>
        </p:spPr>
      </p:pic>
      <p:sp>
        <p:nvSpPr>
          <p:cNvPr id="9" name="TextBox 8">
            <a:extLst>
              <a:ext uri="{FF2B5EF4-FFF2-40B4-BE49-F238E27FC236}">
                <a16:creationId xmlns:a16="http://schemas.microsoft.com/office/drawing/2014/main" id="{465518D8-4CEE-8E99-461D-15DD22D4413B}"/>
              </a:ext>
            </a:extLst>
          </p:cNvPr>
          <p:cNvSpPr txBox="1"/>
          <p:nvPr/>
        </p:nvSpPr>
        <p:spPr>
          <a:xfrm>
            <a:off x="2878525" y="-3590776"/>
            <a:ext cx="2899305" cy="1477328"/>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Aswell as assessment with the </a:t>
            </a:r>
            <a:r>
              <a:rPr lang="en-GB" dirty="0" err="1">
                <a:solidFill>
                  <a:schemeClr val="bg1"/>
                </a:solidFill>
                <a:latin typeface="Segoe UI" panose="020B0502040204020203" pitchFamily="34" charset="0"/>
                <a:cs typeface="Segoe UI" panose="020B0502040204020203" pitchFamily="34" charset="0"/>
              </a:rPr>
              <a:t>SonIQ</a:t>
            </a:r>
            <a:r>
              <a:rPr lang="en-GB" dirty="0">
                <a:solidFill>
                  <a:schemeClr val="bg1"/>
                </a:solidFill>
                <a:latin typeface="Segoe UI" panose="020B0502040204020203" pitchFamily="34" charset="0"/>
                <a:cs typeface="Segoe UI" panose="020B0502040204020203" pitchFamily="34" charset="0"/>
              </a:rPr>
              <a:t> Uniformity phantom is important to check for faults elsewhere in the device.</a:t>
            </a:r>
          </a:p>
        </p:txBody>
      </p:sp>
      <p:sp>
        <p:nvSpPr>
          <p:cNvPr id="10" name="TextBox 9">
            <a:extLst>
              <a:ext uri="{FF2B5EF4-FFF2-40B4-BE49-F238E27FC236}">
                <a16:creationId xmlns:a16="http://schemas.microsoft.com/office/drawing/2014/main" id="{8883D243-A885-8826-54A6-5FBE43911B30}"/>
              </a:ext>
            </a:extLst>
          </p:cNvPr>
          <p:cNvSpPr txBox="1"/>
          <p:nvPr/>
        </p:nvSpPr>
        <p:spPr>
          <a:xfrm>
            <a:off x="2878525" y="-1677155"/>
            <a:ext cx="2899305" cy="1754326"/>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Check the probe cables and mains cables for any damage by running the cable carefully though the thumb, first and second finger. </a:t>
            </a:r>
          </a:p>
        </p:txBody>
      </p:sp>
      <p:sp>
        <p:nvSpPr>
          <p:cNvPr id="11" name="TextBox 10">
            <a:extLst>
              <a:ext uri="{FF2B5EF4-FFF2-40B4-BE49-F238E27FC236}">
                <a16:creationId xmlns:a16="http://schemas.microsoft.com/office/drawing/2014/main" id="{0E611BE3-17DA-EB0A-750B-7ECE73B56C78}"/>
              </a:ext>
            </a:extLst>
          </p:cNvPr>
          <p:cNvSpPr txBox="1"/>
          <p:nvPr/>
        </p:nvSpPr>
        <p:spPr>
          <a:xfrm>
            <a:off x="7247422" y="-3729275"/>
            <a:ext cx="2899305" cy="1477328"/>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This should help to identify any cuts, abrasions, twisting, deformation, or stress internal to the cable.</a:t>
            </a:r>
          </a:p>
        </p:txBody>
      </p:sp>
      <p:sp>
        <p:nvSpPr>
          <p:cNvPr id="12" name="TextBox 11">
            <a:extLst>
              <a:ext uri="{FF2B5EF4-FFF2-40B4-BE49-F238E27FC236}">
                <a16:creationId xmlns:a16="http://schemas.microsoft.com/office/drawing/2014/main" id="{B6D1A2D9-D089-96A2-E36F-1FF8B1CBD737}"/>
              </a:ext>
            </a:extLst>
          </p:cNvPr>
          <p:cNvSpPr txBox="1"/>
          <p:nvPr/>
        </p:nvSpPr>
        <p:spPr>
          <a:xfrm>
            <a:off x="7247421" y="-2033706"/>
            <a:ext cx="2899305"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Also check the probe connectors for any physical damage or signs of stress, particularly twisted or misaligned pins, abrasion or corrosion to surface connections.  </a:t>
            </a:r>
          </a:p>
        </p:txBody>
      </p:sp>
      <p:pic>
        <p:nvPicPr>
          <p:cNvPr id="18" name="Picture 17" descr="A white object with a black background&#10;&#10;Description automatically generated">
            <a:extLst>
              <a:ext uri="{FF2B5EF4-FFF2-40B4-BE49-F238E27FC236}">
                <a16:creationId xmlns:a16="http://schemas.microsoft.com/office/drawing/2014/main" id="{D959ED71-563D-8D31-C3B7-C1BE9546721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9553677">
            <a:off x="-953515" y="4331081"/>
            <a:ext cx="5058632" cy="1824042"/>
          </a:xfrm>
          <a:prstGeom prst="rect">
            <a:avLst/>
          </a:prstGeom>
        </p:spPr>
      </p:pic>
      <p:sp>
        <p:nvSpPr>
          <p:cNvPr id="2" name="TextBox 1">
            <a:extLst>
              <a:ext uri="{FF2B5EF4-FFF2-40B4-BE49-F238E27FC236}">
                <a16:creationId xmlns:a16="http://schemas.microsoft.com/office/drawing/2014/main" id="{5F82E631-D587-9325-AA8D-32A0853AD5D2}"/>
              </a:ext>
            </a:extLst>
          </p:cNvPr>
          <p:cNvSpPr txBox="1"/>
          <p:nvPr/>
        </p:nvSpPr>
        <p:spPr>
          <a:xfrm>
            <a:off x="4616767" y="6891715"/>
            <a:ext cx="3201878" cy="923330"/>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Inspect all transducers for signs of wear and damage.</a:t>
            </a:r>
          </a:p>
          <a:p>
            <a:endParaRPr lang="en-GB" dirty="0">
              <a:solidFill>
                <a:schemeClr val="bg1"/>
              </a:solidFill>
              <a:latin typeface="Segoe UI" panose="020B0502040204020203" pitchFamily="34" charset="0"/>
              <a:cs typeface="Segoe UI" panose="020B0502040204020203" pitchFamily="34" charset="0"/>
            </a:endParaRPr>
          </a:p>
        </p:txBody>
      </p:sp>
      <p:sp>
        <p:nvSpPr>
          <p:cNvPr id="13" name="TextBox 12">
            <a:extLst>
              <a:ext uri="{FF2B5EF4-FFF2-40B4-BE49-F238E27FC236}">
                <a16:creationId xmlns:a16="http://schemas.microsoft.com/office/drawing/2014/main" id="{E2F3DB41-8224-BE36-E971-BEDCCFB07ABA}"/>
              </a:ext>
            </a:extLst>
          </p:cNvPr>
          <p:cNvSpPr txBox="1"/>
          <p:nvPr/>
        </p:nvSpPr>
        <p:spPr>
          <a:xfrm>
            <a:off x="4644546" y="7739708"/>
            <a:ext cx="3201878"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Applying light pressure to the probe at the junction between the lens and plastic casing may reveal movement suggesting damage to the bonding.</a:t>
            </a:r>
          </a:p>
          <a:p>
            <a:endParaRPr lang="en-GB" dirty="0">
              <a:solidFill>
                <a:schemeClr val="bg1"/>
              </a:solidFill>
              <a:latin typeface="Segoe UI" panose="020B0502040204020203" pitchFamily="34" charset="0"/>
              <a:cs typeface="Segoe UI" panose="020B0502040204020203" pitchFamily="34" charset="0"/>
            </a:endParaRPr>
          </a:p>
        </p:txBody>
      </p:sp>
      <p:sp>
        <p:nvSpPr>
          <p:cNvPr id="14" name="TextBox 13">
            <a:extLst>
              <a:ext uri="{FF2B5EF4-FFF2-40B4-BE49-F238E27FC236}">
                <a16:creationId xmlns:a16="http://schemas.microsoft.com/office/drawing/2014/main" id="{AA50CABA-23E0-A092-B55E-30D34E537F0F}"/>
              </a:ext>
            </a:extLst>
          </p:cNvPr>
          <p:cNvSpPr txBox="1"/>
          <p:nvPr/>
        </p:nvSpPr>
        <p:spPr>
          <a:xfrm>
            <a:off x="4491433" y="9718426"/>
            <a:ext cx="3201878" cy="2862322"/>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Abrasive wear may show itself as either a dulling or shining or change in texture of the lens and is most common at one or more of the corners, sometimes demonstrating complete wearing of the lens allowing ultrasound elements to be seen.</a:t>
            </a:r>
          </a:p>
          <a:p>
            <a:endParaRPr lang="en-GB" dirty="0">
              <a:solidFill>
                <a:schemeClr val="bg1"/>
              </a:solidFill>
              <a:latin typeface="Segoe UI" panose="020B0502040204020203" pitchFamily="34" charset="0"/>
              <a:cs typeface="Segoe UI" panose="020B0502040204020203" pitchFamily="34" charset="0"/>
            </a:endParaRPr>
          </a:p>
        </p:txBody>
      </p:sp>
      <p:sp>
        <p:nvSpPr>
          <p:cNvPr id="21" name="TextBox 20">
            <a:extLst>
              <a:ext uri="{FF2B5EF4-FFF2-40B4-BE49-F238E27FC236}">
                <a16:creationId xmlns:a16="http://schemas.microsoft.com/office/drawing/2014/main" id="{30F53FF3-865A-DC6C-63AF-2A5257B7EFDF}"/>
              </a:ext>
            </a:extLst>
          </p:cNvPr>
          <p:cNvSpPr txBox="1"/>
          <p:nvPr/>
        </p:nvSpPr>
        <p:spPr>
          <a:xfrm>
            <a:off x="4344959" y="12750139"/>
            <a:ext cx="3201878" cy="1200329"/>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The hard plastic casing should also be inspected for hairline cracks.</a:t>
            </a:r>
          </a:p>
          <a:p>
            <a:endParaRPr lang="en-GB" dirty="0">
              <a:solidFill>
                <a:schemeClr val="bg1"/>
              </a:solidFill>
              <a:latin typeface="Segoe UI" panose="020B0502040204020203" pitchFamily="34" charset="0"/>
              <a:cs typeface="Segoe UI" panose="020B0502040204020203" pitchFamily="34" charset="0"/>
            </a:endParaRPr>
          </a:p>
        </p:txBody>
      </p:sp>
      <p:sp>
        <p:nvSpPr>
          <p:cNvPr id="15" name="Frame 14">
            <a:extLst>
              <a:ext uri="{FF2B5EF4-FFF2-40B4-BE49-F238E27FC236}">
                <a16:creationId xmlns:a16="http://schemas.microsoft.com/office/drawing/2014/main" id="{EA59F9DA-0C08-9EC6-B65B-64A51CA699FC}"/>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Tree>
    <p:extLst>
      <p:ext uri="{BB962C8B-B14F-4D97-AF65-F5344CB8AC3E}">
        <p14:creationId xmlns:p14="http://schemas.microsoft.com/office/powerpoint/2010/main" val="23851054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5D9009FF-6723-B760-8EA8-D9A20E1581A4}"/>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7">
            <a:alphaModFix amt="70000"/>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9170807">
            <a:off x="1994867" y="4114698"/>
            <a:ext cx="10926135" cy="4330568"/>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7">
            <a:alphaModFix amt="70000"/>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8025758" flipH="1">
            <a:off x="-3578501" y="-1864578"/>
            <a:ext cx="9489700" cy="7609879"/>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800955" y="163600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830386" y="-2463484"/>
            <a:ext cx="2716451" cy="2716451"/>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C8AFB673-5C7F-E0A4-4BD4-6668524C9EC2}"/>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B450343F-D2B7-D35D-A33E-350BB865286E}"/>
              </a:ext>
            </a:extLst>
          </p:cNvPr>
          <p:cNvSpPr txBox="1"/>
          <p:nvPr/>
        </p:nvSpPr>
        <p:spPr>
          <a:xfrm rot="16200000">
            <a:off x="10089232" y="-228510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ED605E6C-C88D-97FB-12D7-51D9F096727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2123" y="-4454369"/>
            <a:ext cx="7321296" cy="3944112"/>
          </a:xfrm>
          <a:prstGeom prst="rect">
            <a:avLst/>
          </a:prstGeom>
        </p:spPr>
      </p:pic>
      <p:sp>
        <p:nvSpPr>
          <p:cNvPr id="26" name="TextBox 25">
            <a:extLst>
              <a:ext uri="{FF2B5EF4-FFF2-40B4-BE49-F238E27FC236}">
                <a16:creationId xmlns:a16="http://schemas.microsoft.com/office/drawing/2014/main" id="{389E3E48-EC92-452C-75B7-B8443F068D48}"/>
              </a:ext>
            </a:extLst>
          </p:cNvPr>
          <p:cNvSpPr txBox="1"/>
          <p:nvPr/>
        </p:nvSpPr>
        <p:spPr>
          <a:xfrm>
            <a:off x="4528792" y="-1507937"/>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with the standard scattering. Any shadows or streaks indicate defective transducer elements or cables.</a:t>
            </a:r>
          </a:p>
        </p:txBody>
      </p:sp>
      <p:sp>
        <p:nvSpPr>
          <p:cNvPr id="3" name="TextBox 2">
            <a:extLst>
              <a:ext uri="{FF2B5EF4-FFF2-40B4-BE49-F238E27FC236}">
                <a16:creationId xmlns:a16="http://schemas.microsoft.com/office/drawing/2014/main" id="{85640B35-08AB-E778-22C0-8BBB5FFCEE38}"/>
              </a:ext>
            </a:extLst>
          </p:cNvPr>
          <p:cNvSpPr txBox="1"/>
          <p:nvPr/>
        </p:nvSpPr>
        <p:spPr>
          <a:xfrm rot="16200000">
            <a:off x="8879291" y="2686275"/>
            <a:ext cx="5479311"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5" name="TextBox 4">
            <a:extLst>
              <a:ext uri="{FF2B5EF4-FFF2-40B4-BE49-F238E27FC236}">
                <a16:creationId xmlns:a16="http://schemas.microsoft.com/office/drawing/2014/main" id="{FDDA92FD-1668-ADA7-5C67-ED07D7ABB1A2}"/>
              </a:ext>
            </a:extLst>
          </p:cNvPr>
          <p:cNvSpPr txBox="1"/>
          <p:nvPr/>
        </p:nvSpPr>
        <p:spPr>
          <a:xfrm rot="16200000">
            <a:off x="10418356" y="7562725"/>
            <a:ext cx="2492333"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CARE</a:t>
            </a:r>
          </a:p>
        </p:txBody>
      </p:sp>
      <p:pic>
        <p:nvPicPr>
          <p:cNvPr id="8" name="Picture 7">
            <a:extLst>
              <a:ext uri="{FF2B5EF4-FFF2-40B4-BE49-F238E27FC236}">
                <a16:creationId xmlns:a16="http://schemas.microsoft.com/office/drawing/2014/main" id="{C8AAA994-DD09-3121-496B-11535E92722A}"/>
              </a:ext>
            </a:extLst>
          </p:cNvPr>
          <p:cNvPicPr>
            <a:picLocks noChangeAspect="1"/>
          </p:cNvPicPr>
          <p:nvPr/>
        </p:nvPicPr>
        <p:blipFill>
          <a:blip r:embed="rId12"/>
          <a:stretch>
            <a:fillRect/>
          </a:stretch>
        </p:blipFill>
        <p:spPr>
          <a:xfrm rot="16200000">
            <a:off x="3167361" y="6858000"/>
            <a:ext cx="6667500" cy="6667500"/>
          </a:xfrm>
          <a:prstGeom prst="rect">
            <a:avLst/>
          </a:prstGeom>
        </p:spPr>
      </p:pic>
      <p:sp>
        <p:nvSpPr>
          <p:cNvPr id="9" name="TextBox 8">
            <a:extLst>
              <a:ext uri="{FF2B5EF4-FFF2-40B4-BE49-F238E27FC236}">
                <a16:creationId xmlns:a16="http://schemas.microsoft.com/office/drawing/2014/main" id="{465518D8-4CEE-8E99-461D-15DD22D4413B}"/>
              </a:ext>
            </a:extLst>
          </p:cNvPr>
          <p:cNvSpPr txBox="1"/>
          <p:nvPr/>
        </p:nvSpPr>
        <p:spPr>
          <a:xfrm>
            <a:off x="2878525" y="-3590776"/>
            <a:ext cx="2899305" cy="1477328"/>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Aswell as assessment with the </a:t>
            </a:r>
            <a:r>
              <a:rPr lang="en-GB" dirty="0" err="1">
                <a:solidFill>
                  <a:schemeClr val="bg1"/>
                </a:solidFill>
                <a:latin typeface="Segoe UI" panose="020B0502040204020203" pitchFamily="34" charset="0"/>
                <a:cs typeface="Segoe UI" panose="020B0502040204020203" pitchFamily="34" charset="0"/>
              </a:rPr>
              <a:t>SonIQ</a:t>
            </a:r>
            <a:r>
              <a:rPr lang="en-GB" dirty="0">
                <a:solidFill>
                  <a:schemeClr val="bg1"/>
                </a:solidFill>
                <a:latin typeface="Segoe UI" panose="020B0502040204020203" pitchFamily="34" charset="0"/>
                <a:cs typeface="Segoe UI" panose="020B0502040204020203" pitchFamily="34" charset="0"/>
              </a:rPr>
              <a:t> Uniformity phantom is important to check for faults elsewhere in the device.</a:t>
            </a:r>
          </a:p>
        </p:txBody>
      </p:sp>
      <p:sp>
        <p:nvSpPr>
          <p:cNvPr id="10" name="TextBox 9">
            <a:extLst>
              <a:ext uri="{FF2B5EF4-FFF2-40B4-BE49-F238E27FC236}">
                <a16:creationId xmlns:a16="http://schemas.microsoft.com/office/drawing/2014/main" id="{8883D243-A885-8826-54A6-5FBE43911B30}"/>
              </a:ext>
            </a:extLst>
          </p:cNvPr>
          <p:cNvSpPr txBox="1"/>
          <p:nvPr/>
        </p:nvSpPr>
        <p:spPr>
          <a:xfrm>
            <a:off x="2909016" y="-1754535"/>
            <a:ext cx="2899305" cy="1754326"/>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Check the probe cables and mains cables for any damage by running the cable carefully though the thumb, first and second finger. </a:t>
            </a:r>
          </a:p>
        </p:txBody>
      </p:sp>
      <p:sp>
        <p:nvSpPr>
          <p:cNvPr id="11" name="TextBox 10">
            <a:extLst>
              <a:ext uri="{FF2B5EF4-FFF2-40B4-BE49-F238E27FC236}">
                <a16:creationId xmlns:a16="http://schemas.microsoft.com/office/drawing/2014/main" id="{0E611BE3-17DA-EB0A-750B-7ECE73B56C78}"/>
              </a:ext>
            </a:extLst>
          </p:cNvPr>
          <p:cNvSpPr txBox="1"/>
          <p:nvPr/>
        </p:nvSpPr>
        <p:spPr>
          <a:xfrm>
            <a:off x="7247422" y="-3729275"/>
            <a:ext cx="2899305" cy="1477328"/>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This should help to identify any cuts, abrasions, twisting, deformation, or stress internal to the cable.</a:t>
            </a:r>
          </a:p>
        </p:txBody>
      </p:sp>
      <p:sp>
        <p:nvSpPr>
          <p:cNvPr id="12" name="TextBox 11">
            <a:extLst>
              <a:ext uri="{FF2B5EF4-FFF2-40B4-BE49-F238E27FC236}">
                <a16:creationId xmlns:a16="http://schemas.microsoft.com/office/drawing/2014/main" id="{B6D1A2D9-D089-96A2-E36F-1FF8B1CBD737}"/>
              </a:ext>
            </a:extLst>
          </p:cNvPr>
          <p:cNvSpPr txBox="1"/>
          <p:nvPr/>
        </p:nvSpPr>
        <p:spPr>
          <a:xfrm>
            <a:off x="7247421" y="-2033706"/>
            <a:ext cx="2899305"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Also check the probe connectors for any physical damage or signs of stress, particularly twisted or misaligned pins, abrasion or corrosion to surface connections.  </a:t>
            </a:r>
          </a:p>
        </p:txBody>
      </p:sp>
      <p:pic>
        <p:nvPicPr>
          <p:cNvPr id="18" name="Picture 17" descr="A white object with a black background&#10;&#10;Description automatically generated">
            <a:extLst>
              <a:ext uri="{FF2B5EF4-FFF2-40B4-BE49-F238E27FC236}">
                <a16:creationId xmlns:a16="http://schemas.microsoft.com/office/drawing/2014/main" id="{D959ED71-563D-8D31-C3B7-C1BE9546721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9553677">
            <a:off x="-953515" y="4331081"/>
            <a:ext cx="5058632" cy="1824042"/>
          </a:xfrm>
          <a:prstGeom prst="rect">
            <a:avLst/>
          </a:prstGeom>
        </p:spPr>
      </p:pic>
      <p:sp>
        <p:nvSpPr>
          <p:cNvPr id="2" name="TextBox 1">
            <a:extLst>
              <a:ext uri="{FF2B5EF4-FFF2-40B4-BE49-F238E27FC236}">
                <a16:creationId xmlns:a16="http://schemas.microsoft.com/office/drawing/2014/main" id="{5F82E631-D587-9325-AA8D-32A0853AD5D2}"/>
              </a:ext>
            </a:extLst>
          </p:cNvPr>
          <p:cNvSpPr txBox="1"/>
          <p:nvPr/>
        </p:nvSpPr>
        <p:spPr>
          <a:xfrm>
            <a:off x="4808644" y="2505670"/>
            <a:ext cx="3201878" cy="923330"/>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Inspect all transducers for signs of wear and damage.</a:t>
            </a:r>
          </a:p>
          <a:p>
            <a:endParaRPr lang="en-GB" dirty="0">
              <a:solidFill>
                <a:schemeClr val="bg1"/>
              </a:solidFill>
              <a:latin typeface="Segoe UI" panose="020B0502040204020203" pitchFamily="34" charset="0"/>
              <a:cs typeface="Segoe UI" panose="020B0502040204020203" pitchFamily="34" charset="0"/>
            </a:endParaRPr>
          </a:p>
        </p:txBody>
      </p:sp>
      <p:sp>
        <p:nvSpPr>
          <p:cNvPr id="13" name="TextBox 12">
            <a:extLst>
              <a:ext uri="{FF2B5EF4-FFF2-40B4-BE49-F238E27FC236}">
                <a16:creationId xmlns:a16="http://schemas.microsoft.com/office/drawing/2014/main" id="{E2F3DB41-8224-BE36-E971-BEDCCFB07ABA}"/>
              </a:ext>
            </a:extLst>
          </p:cNvPr>
          <p:cNvSpPr txBox="1"/>
          <p:nvPr/>
        </p:nvSpPr>
        <p:spPr>
          <a:xfrm>
            <a:off x="4644546" y="7739708"/>
            <a:ext cx="3201878"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Applying light pressure to the probe at the junction between the lens and plastic casing may reveal movement suggesting damage to the bonding.</a:t>
            </a:r>
          </a:p>
          <a:p>
            <a:endParaRPr lang="en-GB" dirty="0">
              <a:solidFill>
                <a:schemeClr val="bg1"/>
              </a:solidFill>
              <a:latin typeface="Segoe UI" panose="020B0502040204020203" pitchFamily="34" charset="0"/>
              <a:cs typeface="Segoe UI" panose="020B0502040204020203" pitchFamily="34" charset="0"/>
            </a:endParaRPr>
          </a:p>
        </p:txBody>
      </p:sp>
      <p:sp>
        <p:nvSpPr>
          <p:cNvPr id="14" name="TextBox 13">
            <a:extLst>
              <a:ext uri="{FF2B5EF4-FFF2-40B4-BE49-F238E27FC236}">
                <a16:creationId xmlns:a16="http://schemas.microsoft.com/office/drawing/2014/main" id="{AA50CABA-23E0-A092-B55E-30D34E537F0F}"/>
              </a:ext>
            </a:extLst>
          </p:cNvPr>
          <p:cNvSpPr txBox="1"/>
          <p:nvPr/>
        </p:nvSpPr>
        <p:spPr>
          <a:xfrm>
            <a:off x="4491433" y="9718426"/>
            <a:ext cx="3201878" cy="2862322"/>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Abrasive wear may show itself as either a dulling or shining or change in texture of the lens and is most common at one or more of the corners, sometimes demonstrating complete wearing of the lens allowing ultrasound elements to be seen.</a:t>
            </a:r>
          </a:p>
          <a:p>
            <a:endParaRPr lang="en-GB" dirty="0">
              <a:solidFill>
                <a:schemeClr val="bg1"/>
              </a:solidFill>
              <a:latin typeface="Segoe UI" panose="020B0502040204020203" pitchFamily="34" charset="0"/>
              <a:cs typeface="Segoe UI" panose="020B0502040204020203" pitchFamily="34" charset="0"/>
            </a:endParaRPr>
          </a:p>
        </p:txBody>
      </p:sp>
      <p:sp>
        <p:nvSpPr>
          <p:cNvPr id="21" name="TextBox 20">
            <a:extLst>
              <a:ext uri="{FF2B5EF4-FFF2-40B4-BE49-F238E27FC236}">
                <a16:creationId xmlns:a16="http://schemas.microsoft.com/office/drawing/2014/main" id="{30F53FF3-865A-DC6C-63AF-2A5257B7EFDF}"/>
              </a:ext>
            </a:extLst>
          </p:cNvPr>
          <p:cNvSpPr txBox="1"/>
          <p:nvPr/>
        </p:nvSpPr>
        <p:spPr>
          <a:xfrm>
            <a:off x="4344959" y="12750139"/>
            <a:ext cx="3201878" cy="1200329"/>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The hard plastic casing should also be inspected for hairline cracks.</a:t>
            </a:r>
          </a:p>
          <a:p>
            <a:endParaRPr lang="en-GB" dirty="0">
              <a:solidFill>
                <a:schemeClr val="bg1"/>
              </a:solidFill>
              <a:latin typeface="Segoe UI" panose="020B0502040204020203" pitchFamily="34" charset="0"/>
              <a:cs typeface="Segoe UI" panose="020B0502040204020203" pitchFamily="34" charset="0"/>
            </a:endParaRPr>
          </a:p>
        </p:txBody>
      </p:sp>
      <p:sp>
        <p:nvSpPr>
          <p:cNvPr id="15" name="Frame 14">
            <a:extLst>
              <a:ext uri="{FF2B5EF4-FFF2-40B4-BE49-F238E27FC236}">
                <a16:creationId xmlns:a16="http://schemas.microsoft.com/office/drawing/2014/main" id="{99B2BB24-87AC-35A5-779E-9E5C546A3760}"/>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36" name="Audio 35">
            <a:hlinkClick r:id="" action="ppaction://media"/>
            <a:extLst>
              <a:ext uri="{FF2B5EF4-FFF2-40B4-BE49-F238E27FC236}">
                <a16:creationId xmlns:a16="http://schemas.microsoft.com/office/drawing/2014/main" id="{37705B0B-E857-46BB-8733-AA3D8D90A58F}"/>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994848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907">
        <p159:morph option="byObject"/>
      </p:transition>
    </mc:Choice>
    <mc:Fallback xmlns="">
      <p:transition spd="slow" advTm="1090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5D9009FF-6723-B760-8EA8-D9A20E1581A4}"/>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7">
            <a:alphaModFix amt="70000"/>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9170807">
            <a:off x="1994867" y="4114698"/>
            <a:ext cx="10926135" cy="4330568"/>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7">
            <a:alphaModFix amt="70000"/>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8025758" flipH="1">
            <a:off x="-3578501" y="-1864578"/>
            <a:ext cx="9489700" cy="7609879"/>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800955" y="163600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830386" y="-2463484"/>
            <a:ext cx="2716451" cy="2716451"/>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C8AFB673-5C7F-E0A4-4BD4-6668524C9EC2}"/>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B450343F-D2B7-D35D-A33E-350BB865286E}"/>
              </a:ext>
            </a:extLst>
          </p:cNvPr>
          <p:cNvSpPr txBox="1"/>
          <p:nvPr/>
        </p:nvSpPr>
        <p:spPr>
          <a:xfrm rot="16200000">
            <a:off x="10089232" y="-228510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ED605E6C-C88D-97FB-12D7-51D9F096727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2123" y="-4454369"/>
            <a:ext cx="7321296" cy="3944112"/>
          </a:xfrm>
          <a:prstGeom prst="rect">
            <a:avLst/>
          </a:prstGeom>
        </p:spPr>
      </p:pic>
      <p:sp>
        <p:nvSpPr>
          <p:cNvPr id="26" name="TextBox 25">
            <a:extLst>
              <a:ext uri="{FF2B5EF4-FFF2-40B4-BE49-F238E27FC236}">
                <a16:creationId xmlns:a16="http://schemas.microsoft.com/office/drawing/2014/main" id="{389E3E48-EC92-452C-75B7-B8443F068D48}"/>
              </a:ext>
            </a:extLst>
          </p:cNvPr>
          <p:cNvSpPr txBox="1"/>
          <p:nvPr/>
        </p:nvSpPr>
        <p:spPr>
          <a:xfrm>
            <a:off x="4528792" y="-1507937"/>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with the standard scattering. Any shadows or streaks indicate defective transducer elements or cables.</a:t>
            </a:r>
          </a:p>
        </p:txBody>
      </p:sp>
      <p:sp>
        <p:nvSpPr>
          <p:cNvPr id="3" name="TextBox 2">
            <a:extLst>
              <a:ext uri="{FF2B5EF4-FFF2-40B4-BE49-F238E27FC236}">
                <a16:creationId xmlns:a16="http://schemas.microsoft.com/office/drawing/2014/main" id="{85640B35-08AB-E778-22C0-8BBB5FFCEE38}"/>
              </a:ext>
            </a:extLst>
          </p:cNvPr>
          <p:cNvSpPr txBox="1"/>
          <p:nvPr/>
        </p:nvSpPr>
        <p:spPr>
          <a:xfrm rot="16200000">
            <a:off x="8879291" y="2686275"/>
            <a:ext cx="5479311"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5" name="TextBox 4">
            <a:extLst>
              <a:ext uri="{FF2B5EF4-FFF2-40B4-BE49-F238E27FC236}">
                <a16:creationId xmlns:a16="http://schemas.microsoft.com/office/drawing/2014/main" id="{FDDA92FD-1668-ADA7-5C67-ED07D7ABB1A2}"/>
              </a:ext>
            </a:extLst>
          </p:cNvPr>
          <p:cNvSpPr txBox="1"/>
          <p:nvPr/>
        </p:nvSpPr>
        <p:spPr>
          <a:xfrm rot="16200000">
            <a:off x="10418356" y="7562725"/>
            <a:ext cx="2492333"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CARE</a:t>
            </a:r>
          </a:p>
        </p:txBody>
      </p:sp>
      <p:pic>
        <p:nvPicPr>
          <p:cNvPr id="8" name="Picture 7">
            <a:extLst>
              <a:ext uri="{FF2B5EF4-FFF2-40B4-BE49-F238E27FC236}">
                <a16:creationId xmlns:a16="http://schemas.microsoft.com/office/drawing/2014/main" id="{C8AAA994-DD09-3121-496B-11535E92722A}"/>
              </a:ext>
            </a:extLst>
          </p:cNvPr>
          <p:cNvPicPr>
            <a:picLocks noChangeAspect="1"/>
          </p:cNvPicPr>
          <p:nvPr/>
        </p:nvPicPr>
        <p:blipFill>
          <a:blip r:embed="rId12"/>
          <a:stretch>
            <a:fillRect/>
          </a:stretch>
        </p:blipFill>
        <p:spPr>
          <a:xfrm rot="16200000">
            <a:off x="3167361" y="6858000"/>
            <a:ext cx="6667500" cy="6667500"/>
          </a:xfrm>
          <a:prstGeom prst="rect">
            <a:avLst/>
          </a:prstGeom>
        </p:spPr>
      </p:pic>
      <p:sp>
        <p:nvSpPr>
          <p:cNvPr id="9" name="TextBox 8">
            <a:extLst>
              <a:ext uri="{FF2B5EF4-FFF2-40B4-BE49-F238E27FC236}">
                <a16:creationId xmlns:a16="http://schemas.microsoft.com/office/drawing/2014/main" id="{465518D8-4CEE-8E99-461D-15DD22D4413B}"/>
              </a:ext>
            </a:extLst>
          </p:cNvPr>
          <p:cNvSpPr txBox="1"/>
          <p:nvPr/>
        </p:nvSpPr>
        <p:spPr>
          <a:xfrm>
            <a:off x="2878525" y="-3590776"/>
            <a:ext cx="2899305" cy="1477328"/>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Aswell as assessment with the </a:t>
            </a:r>
            <a:r>
              <a:rPr lang="en-GB" dirty="0" err="1">
                <a:solidFill>
                  <a:schemeClr val="bg1"/>
                </a:solidFill>
                <a:latin typeface="Segoe UI" panose="020B0502040204020203" pitchFamily="34" charset="0"/>
                <a:cs typeface="Segoe UI" panose="020B0502040204020203" pitchFamily="34" charset="0"/>
              </a:rPr>
              <a:t>SonIQ</a:t>
            </a:r>
            <a:r>
              <a:rPr lang="en-GB" dirty="0">
                <a:solidFill>
                  <a:schemeClr val="bg1"/>
                </a:solidFill>
                <a:latin typeface="Segoe UI" panose="020B0502040204020203" pitchFamily="34" charset="0"/>
                <a:cs typeface="Segoe UI" panose="020B0502040204020203" pitchFamily="34" charset="0"/>
              </a:rPr>
              <a:t> Uniformity phantom is important to check for faults elsewhere in the device.</a:t>
            </a:r>
          </a:p>
        </p:txBody>
      </p:sp>
      <p:sp>
        <p:nvSpPr>
          <p:cNvPr id="10" name="TextBox 9">
            <a:extLst>
              <a:ext uri="{FF2B5EF4-FFF2-40B4-BE49-F238E27FC236}">
                <a16:creationId xmlns:a16="http://schemas.microsoft.com/office/drawing/2014/main" id="{8883D243-A885-8826-54A6-5FBE43911B30}"/>
              </a:ext>
            </a:extLst>
          </p:cNvPr>
          <p:cNvSpPr txBox="1"/>
          <p:nvPr/>
        </p:nvSpPr>
        <p:spPr>
          <a:xfrm>
            <a:off x="2895306" y="-1762653"/>
            <a:ext cx="2899305" cy="1754326"/>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Check the probe cables and mains cables for any damage by running the cable carefully though the thumb, first and second finger. </a:t>
            </a:r>
          </a:p>
        </p:txBody>
      </p:sp>
      <p:sp>
        <p:nvSpPr>
          <p:cNvPr id="11" name="TextBox 10">
            <a:extLst>
              <a:ext uri="{FF2B5EF4-FFF2-40B4-BE49-F238E27FC236}">
                <a16:creationId xmlns:a16="http://schemas.microsoft.com/office/drawing/2014/main" id="{0E611BE3-17DA-EB0A-750B-7ECE73B56C78}"/>
              </a:ext>
            </a:extLst>
          </p:cNvPr>
          <p:cNvSpPr txBox="1"/>
          <p:nvPr/>
        </p:nvSpPr>
        <p:spPr>
          <a:xfrm>
            <a:off x="7247422" y="-3729275"/>
            <a:ext cx="2899305" cy="1477328"/>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This should help to identify any cuts, abrasions, twisting, deformation, or stress internal to the cable.</a:t>
            </a:r>
          </a:p>
        </p:txBody>
      </p:sp>
      <p:sp>
        <p:nvSpPr>
          <p:cNvPr id="12" name="TextBox 11">
            <a:extLst>
              <a:ext uri="{FF2B5EF4-FFF2-40B4-BE49-F238E27FC236}">
                <a16:creationId xmlns:a16="http://schemas.microsoft.com/office/drawing/2014/main" id="{B6D1A2D9-D089-96A2-E36F-1FF8B1CBD737}"/>
              </a:ext>
            </a:extLst>
          </p:cNvPr>
          <p:cNvSpPr txBox="1"/>
          <p:nvPr/>
        </p:nvSpPr>
        <p:spPr>
          <a:xfrm>
            <a:off x="7247421" y="-2033706"/>
            <a:ext cx="2899305"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Also check the probe connectors for any physical damage or signs of stress, particularly twisted or misaligned pins, abrasion or corrosion to surface connections.  </a:t>
            </a:r>
          </a:p>
        </p:txBody>
      </p:sp>
      <p:pic>
        <p:nvPicPr>
          <p:cNvPr id="18" name="Picture 17" descr="A white object with a black background&#10;&#10;Description automatically generated">
            <a:extLst>
              <a:ext uri="{FF2B5EF4-FFF2-40B4-BE49-F238E27FC236}">
                <a16:creationId xmlns:a16="http://schemas.microsoft.com/office/drawing/2014/main" id="{D959ED71-563D-8D31-C3B7-C1BE9546721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9553677">
            <a:off x="-953515" y="4331081"/>
            <a:ext cx="5058632" cy="1824042"/>
          </a:xfrm>
          <a:prstGeom prst="rect">
            <a:avLst/>
          </a:prstGeom>
        </p:spPr>
      </p:pic>
      <p:sp>
        <p:nvSpPr>
          <p:cNvPr id="2" name="TextBox 1">
            <a:extLst>
              <a:ext uri="{FF2B5EF4-FFF2-40B4-BE49-F238E27FC236}">
                <a16:creationId xmlns:a16="http://schemas.microsoft.com/office/drawing/2014/main" id="{5F82E631-D587-9325-AA8D-32A0853AD5D2}"/>
              </a:ext>
            </a:extLst>
          </p:cNvPr>
          <p:cNvSpPr txBox="1"/>
          <p:nvPr/>
        </p:nvSpPr>
        <p:spPr>
          <a:xfrm>
            <a:off x="4821974" y="1243258"/>
            <a:ext cx="3201878" cy="923330"/>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Inspect all transducers for signs of wear and damage.</a:t>
            </a:r>
          </a:p>
          <a:p>
            <a:endParaRPr lang="en-GB" dirty="0">
              <a:solidFill>
                <a:schemeClr val="bg1"/>
              </a:solidFill>
              <a:latin typeface="Segoe UI" panose="020B0502040204020203" pitchFamily="34" charset="0"/>
              <a:cs typeface="Segoe UI" panose="020B0502040204020203" pitchFamily="34" charset="0"/>
            </a:endParaRPr>
          </a:p>
        </p:txBody>
      </p:sp>
      <p:sp>
        <p:nvSpPr>
          <p:cNvPr id="13" name="TextBox 12">
            <a:extLst>
              <a:ext uri="{FF2B5EF4-FFF2-40B4-BE49-F238E27FC236}">
                <a16:creationId xmlns:a16="http://schemas.microsoft.com/office/drawing/2014/main" id="{E2F3DB41-8224-BE36-E971-BEDCCFB07ABA}"/>
              </a:ext>
            </a:extLst>
          </p:cNvPr>
          <p:cNvSpPr txBox="1"/>
          <p:nvPr/>
        </p:nvSpPr>
        <p:spPr>
          <a:xfrm>
            <a:off x="4785008" y="2238909"/>
            <a:ext cx="3201878"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Applying light pressure to the probe at the junction between the lens and plastic casing may reveal movement suggesting damage to the bonding.</a:t>
            </a:r>
          </a:p>
          <a:p>
            <a:endParaRPr lang="en-GB" dirty="0">
              <a:solidFill>
                <a:schemeClr val="bg1"/>
              </a:solidFill>
              <a:latin typeface="Segoe UI" panose="020B0502040204020203" pitchFamily="34" charset="0"/>
              <a:cs typeface="Segoe UI" panose="020B0502040204020203" pitchFamily="34" charset="0"/>
            </a:endParaRPr>
          </a:p>
        </p:txBody>
      </p:sp>
      <p:sp>
        <p:nvSpPr>
          <p:cNvPr id="14" name="TextBox 13">
            <a:extLst>
              <a:ext uri="{FF2B5EF4-FFF2-40B4-BE49-F238E27FC236}">
                <a16:creationId xmlns:a16="http://schemas.microsoft.com/office/drawing/2014/main" id="{AA50CABA-23E0-A092-B55E-30D34E537F0F}"/>
              </a:ext>
            </a:extLst>
          </p:cNvPr>
          <p:cNvSpPr txBox="1"/>
          <p:nvPr/>
        </p:nvSpPr>
        <p:spPr>
          <a:xfrm>
            <a:off x="4491433" y="9718426"/>
            <a:ext cx="3201878" cy="2862322"/>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Abrasive wear may show itself as either a dulling or shining or change in texture of the lens and is most common at one or more of the corners, sometimes demonstrating complete wearing of the lens allowing ultrasound elements to be seen.</a:t>
            </a:r>
          </a:p>
          <a:p>
            <a:endParaRPr lang="en-GB" dirty="0">
              <a:solidFill>
                <a:schemeClr val="bg1"/>
              </a:solidFill>
              <a:latin typeface="Segoe UI" panose="020B0502040204020203" pitchFamily="34" charset="0"/>
              <a:cs typeface="Segoe UI" panose="020B0502040204020203" pitchFamily="34" charset="0"/>
            </a:endParaRPr>
          </a:p>
        </p:txBody>
      </p:sp>
      <p:sp>
        <p:nvSpPr>
          <p:cNvPr id="21" name="TextBox 20">
            <a:extLst>
              <a:ext uri="{FF2B5EF4-FFF2-40B4-BE49-F238E27FC236}">
                <a16:creationId xmlns:a16="http://schemas.microsoft.com/office/drawing/2014/main" id="{30F53FF3-865A-DC6C-63AF-2A5257B7EFDF}"/>
              </a:ext>
            </a:extLst>
          </p:cNvPr>
          <p:cNvSpPr txBox="1"/>
          <p:nvPr/>
        </p:nvSpPr>
        <p:spPr>
          <a:xfrm>
            <a:off x="4344959" y="12750139"/>
            <a:ext cx="3201878" cy="1200329"/>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The hard plastic casing should also be inspected for hairline cracks.</a:t>
            </a:r>
          </a:p>
          <a:p>
            <a:endParaRPr lang="en-GB" dirty="0">
              <a:solidFill>
                <a:schemeClr val="bg1"/>
              </a:solidFill>
              <a:latin typeface="Segoe UI" panose="020B0502040204020203" pitchFamily="34" charset="0"/>
              <a:cs typeface="Segoe UI" panose="020B0502040204020203" pitchFamily="34" charset="0"/>
            </a:endParaRPr>
          </a:p>
        </p:txBody>
      </p:sp>
      <p:sp>
        <p:nvSpPr>
          <p:cNvPr id="15" name="Frame 14">
            <a:extLst>
              <a:ext uri="{FF2B5EF4-FFF2-40B4-BE49-F238E27FC236}">
                <a16:creationId xmlns:a16="http://schemas.microsoft.com/office/drawing/2014/main" id="{FE2AB91F-6173-115F-A609-1185F0B4BCE0}"/>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38" name="Audio 37">
            <a:hlinkClick r:id="" action="ppaction://media"/>
            <a:extLst>
              <a:ext uri="{FF2B5EF4-FFF2-40B4-BE49-F238E27FC236}">
                <a16:creationId xmlns:a16="http://schemas.microsoft.com/office/drawing/2014/main" id="{E604B836-2D8F-1164-0D7D-39733F1CD66E}"/>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031439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8092">
        <p159:morph option="byObject"/>
      </p:transition>
    </mc:Choice>
    <mc:Fallback xmlns="">
      <p:transition spd="slow" advTm="1809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5D9009FF-6723-B760-8EA8-D9A20E1581A4}"/>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6">
            <a:alphaModFix amt="70000"/>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9170807">
            <a:off x="1994867" y="4114698"/>
            <a:ext cx="10926135" cy="4330568"/>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6">
            <a:alphaModFix amt="70000"/>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8025758" flipH="1">
            <a:off x="-3578501" y="-1864578"/>
            <a:ext cx="9489700" cy="7609879"/>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800955" y="163600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30386" y="-2463484"/>
            <a:ext cx="2716451" cy="2716451"/>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C8AFB673-5C7F-E0A4-4BD4-6668524C9EC2}"/>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B450343F-D2B7-D35D-A33E-350BB865286E}"/>
              </a:ext>
            </a:extLst>
          </p:cNvPr>
          <p:cNvSpPr txBox="1"/>
          <p:nvPr/>
        </p:nvSpPr>
        <p:spPr>
          <a:xfrm rot="16200000">
            <a:off x="10089232" y="-228510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ED605E6C-C88D-97FB-12D7-51D9F096727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2123" y="-4454369"/>
            <a:ext cx="7321296" cy="3944112"/>
          </a:xfrm>
          <a:prstGeom prst="rect">
            <a:avLst/>
          </a:prstGeom>
        </p:spPr>
      </p:pic>
      <p:sp>
        <p:nvSpPr>
          <p:cNvPr id="26" name="TextBox 25">
            <a:extLst>
              <a:ext uri="{FF2B5EF4-FFF2-40B4-BE49-F238E27FC236}">
                <a16:creationId xmlns:a16="http://schemas.microsoft.com/office/drawing/2014/main" id="{389E3E48-EC92-452C-75B7-B8443F068D48}"/>
              </a:ext>
            </a:extLst>
          </p:cNvPr>
          <p:cNvSpPr txBox="1"/>
          <p:nvPr/>
        </p:nvSpPr>
        <p:spPr>
          <a:xfrm>
            <a:off x="4528792" y="-1507937"/>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with the standard scattering. Any shadows or streaks indicate defective transducer elements or cables.</a:t>
            </a:r>
          </a:p>
        </p:txBody>
      </p:sp>
      <p:sp>
        <p:nvSpPr>
          <p:cNvPr id="3" name="TextBox 2">
            <a:extLst>
              <a:ext uri="{FF2B5EF4-FFF2-40B4-BE49-F238E27FC236}">
                <a16:creationId xmlns:a16="http://schemas.microsoft.com/office/drawing/2014/main" id="{85640B35-08AB-E778-22C0-8BBB5FFCEE38}"/>
              </a:ext>
            </a:extLst>
          </p:cNvPr>
          <p:cNvSpPr txBox="1"/>
          <p:nvPr/>
        </p:nvSpPr>
        <p:spPr>
          <a:xfrm rot="16200000">
            <a:off x="8879291" y="2686275"/>
            <a:ext cx="5479311"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5" name="TextBox 4">
            <a:extLst>
              <a:ext uri="{FF2B5EF4-FFF2-40B4-BE49-F238E27FC236}">
                <a16:creationId xmlns:a16="http://schemas.microsoft.com/office/drawing/2014/main" id="{FDDA92FD-1668-ADA7-5C67-ED07D7ABB1A2}"/>
              </a:ext>
            </a:extLst>
          </p:cNvPr>
          <p:cNvSpPr txBox="1"/>
          <p:nvPr/>
        </p:nvSpPr>
        <p:spPr>
          <a:xfrm rot="16200000">
            <a:off x="10418356" y="7562725"/>
            <a:ext cx="2492333"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CARE</a:t>
            </a:r>
          </a:p>
        </p:txBody>
      </p:sp>
      <p:pic>
        <p:nvPicPr>
          <p:cNvPr id="8" name="Picture 7">
            <a:extLst>
              <a:ext uri="{FF2B5EF4-FFF2-40B4-BE49-F238E27FC236}">
                <a16:creationId xmlns:a16="http://schemas.microsoft.com/office/drawing/2014/main" id="{C8AAA994-DD09-3121-496B-11535E92722A}"/>
              </a:ext>
            </a:extLst>
          </p:cNvPr>
          <p:cNvPicPr>
            <a:picLocks noChangeAspect="1"/>
          </p:cNvPicPr>
          <p:nvPr/>
        </p:nvPicPr>
        <p:blipFill>
          <a:blip r:embed="rId11"/>
          <a:stretch>
            <a:fillRect/>
          </a:stretch>
        </p:blipFill>
        <p:spPr>
          <a:xfrm rot="16200000">
            <a:off x="3167361" y="6858000"/>
            <a:ext cx="6667500" cy="6667500"/>
          </a:xfrm>
          <a:prstGeom prst="rect">
            <a:avLst/>
          </a:prstGeom>
        </p:spPr>
      </p:pic>
      <p:sp>
        <p:nvSpPr>
          <p:cNvPr id="9" name="TextBox 8">
            <a:extLst>
              <a:ext uri="{FF2B5EF4-FFF2-40B4-BE49-F238E27FC236}">
                <a16:creationId xmlns:a16="http://schemas.microsoft.com/office/drawing/2014/main" id="{465518D8-4CEE-8E99-461D-15DD22D4413B}"/>
              </a:ext>
            </a:extLst>
          </p:cNvPr>
          <p:cNvSpPr txBox="1"/>
          <p:nvPr/>
        </p:nvSpPr>
        <p:spPr>
          <a:xfrm>
            <a:off x="2878525" y="-3590776"/>
            <a:ext cx="2899305" cy="1477328"/>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Aswell as assessment with the </a:t>
            </a:r>
            <a:r>
              <a:rPr lang="en-GB" dirty="0" err="1">
                <a:solidFill>
                  <a:schemeClr val="bg1"/>
                </a:solidFill>
                <a:latin typeface="Segoe UI" panose="020B0502040204020203" pitchFamily="34" charset="0"/>
                <a:cs typeface="Segoe UI" panose="020B0502040204020203" pitchFamily="34" charset="0"/>
              </a:rPr>
              <a:t>SonIQ</a:t>
            </a:r>
            <a:r>
              <a:rPr lang="en-GB" dirty="0">
                <a:solidFill>
                  <a:schemeClr val="bg1"/>
                </a:solidFill>
                <a:latin typeface="Segoe UI" panose="020B0502040204020203" pitchFamily="34" charset="0"/>
                <a:cs typeface="Segoe UI" panose="020B0502040204020203" pitchFamily="34" charset="0"/>
              </a:rPr>
              <a:t> Uniformity phantom is important to check for faults elsewhere in the device.</a:t>
            </a:r>
          </a:p>
        </p:txBody>
      </p:sp>
      <p:sp>
        <p:nvSpPr>
          <p:cNvPr id="10" name="TextBox 9">
            <a:extLst>
              <a:ext uri="{FF2B5EF4-FFF2-40B4-BE49-F238E27FC236}">
                <a16:creationId xmlns:a16="http://schemas.microsoft.com/office/drawing/2014/main" id="{8883D243-A885-8826-54A6-5FBE43911B30}"/>
              </a:ext>
            </a:extLst>
          </p:cNvPr>
          <p:cNvSpPr txBox="1"/>
          <p:nvPr/>
        </p:nvSpPr>
        <p:spPr>
          <a:xfrm>
            <a:off x="2885859" y="-1720017"/>
            <a:ext cx="2899305" cy="1754326"/>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Check the probe cables and mains cables for any damage by running the cable carefully though the thumb, first and second finger. </a:t>
            </a:r>
          </a:p>
        </p:txBody>
      </p:sp>
      <p:sp>
        <p:nvSpPr>
          <p:cNvPr id="11" name="TextBox 10">
            <a:extLst>
              <a:ext uri="{FF2B5EF4-FFF2-40B4-BE49-F238E27FC236}">
                <a16:creationId xmlns:a16="http://schemas.microsoft.com/office/drawing/2014/main" id="{0E611BE3-17DA-EB0A-750B-7ECE73B56C78}"/>
              </a:ext>
            </a:extLst>
          </p:cNvPr>
          <p:cNvSpPr txBox="1"/>
          <p:nvPr/>
        </p:nvSpPr>
        <p:spPr>
          <a:xfrm>
            <a:off x="7247422" y="-3729275"/>
            <a:ext cx="2899305" cy="1477328"/>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This should help to identify any cuts, abrasions, twisting, deformation, or stress internal to the cable.</a:t>
            </a:r>
          </a:p>
        </p:txBody>
      </p:sp>
      <p:sp>
        <p:nvSpPr>
          <p:cNvPr id="12" name="TextBox 11">
            <a:extLst>
              <a:ext uri="{FF2B5EF4-FFF2-40B4-BE49-F238E27FC236}">
                <a16:creationId xmlns:a16="http://schemas.microsoft.com/office/drawing/2014/main" id="{B6D1A2D9-D089-96A2-E36F-1FF8B1CBD737}"/>
              </a:ext>
            </a:extLst>
          </p:cNvPr>
          <p:cNvSpPr txBox="1"/>
          <p:nvPr/>
        </p:nvSpPr>
        <p:spPr>
          <a:xfrm>
            <a:off x="7247421" y="-2033706"/>
            <a:ext cx="2899305"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Also check the probe connectors for any physical damage or signs of stress, particularly twisted or misaligned pins, abrasion or corrosion to surface connections.  </a:t>
            </a:r>
          </a:p>
        </p:txBody>
      </p:sp>
      <p:pic>
        <p:nvPicPr>
          <p:cNvPr id="18" name="Picture 17" descr="A white object with a black background&#10;&#10;Description automatically generated">
            <a:extLst>
              <a:ext uri="{FF2B5EF4-FFF2-40B4-BE49-F238E27FC236}">
                <a16:creationId xmlns:a16="http://schemas.microsoft.com/office/drawing/2014/main" id="{D959ED71-563D-8D31-C3B7-C1BE9546721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9553677">
            <a:off x="-953515" y="4331081"/>
            <a:ext cx="5058632" cy="1824042"/>
          </a:xfrm>
          <a:prstGeom prst="rect">
            <a:avLst/>
          </a:prstGeom>
        </p:spPr>
      </p:pic>
      <p:sp>
        <p:nvSpPr>
          <p:cNvPr id="2" name="TextBox 1">
            <a:extLst>
              <a:ext uri="{FF2B5EF4-FFF2-40B4-BE49-F238E27FC236}">
                <a16:creationId xmlns:a16="http://schemas.microsoft.com/office/drawing/2014/main" id="{5F82E631-D587-9325-AA8D-32A0853AD5D2}"/>
              </a:ext>
            </a:extLst>
          </p:cNvPr>
          <p:cNvSpPr txBox="1"/>
          <p:nvPr/>
        </p:nvSpPr>
        <p:spPr>
          <a:xfrm>
            <a:off x="4790836" y="616734"/>
            <a:ext cx="3201878" cy="923330"/>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Inspect all transducers for signs of wear and damage.</a:t>
            </a:r>
          </a:p>
          <a:p>
            <a:endParaRPr lang="en-GB" dirty="0">
              <a:solidFill>
                <a:schemeClr val="bg1"/>
              </a:solidFill>
              <a:latin typeface="Segoe UI" panose="020B0502040204020203" pitchFamily="34" charset="0"/>
              <a:cs typeface="Segoe UI" panose="020B0502040204020203" pitchFamily="34" charset="0"/>
            </a:endParaRPr>
          </a:p>
        </p:txBody>
      </p:sp>
      <p:sp>
        <p:nvSpPr>
          <p:cNvPr id="13" name="TextBox 12">
            <a:extLst>
              <a:ext uri="{FF2B5EF4-FFF2-40B4-BE49-F238E27FC236}">
                <a16:creationId xmlns:a16="http://schemas.microsoft.com/office/drawing/2014/main" id="{E2F3DB41-8224-BE36-E971-BEDCCFB07ABA}"/>
              </a:ext>
            </a:extLst>
          </p:cNvPr>
          <p:cNvSpPr txBox="1"/>
          <p:nvPr/>
        </p:nvSpPr>
        <p:spPr>
          <a:xfrm>
            <a:off x="4790836" y="1434517"/>
            <a:ext cx="3201878"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Applying light pressure to the probe at the junction between the lens and plastic casing may reveal movement suggesting damage to the bonding.</a:t>
            </a:r>
          </a:p>
          <a:p>
            <a:endParaRPr lang="en-GB" dirty="0">
              <a:solidFill>
                <a:schemeClr val="bg1"/>
              </a:solidFill>
              <a:latin typeface="Segoe UI" panose="020B0502040204020203" pitchFamily="34" charset="0"/>
              <a:cs typeface="Segoe UI" panose="020B0502040204020203" pitchFamily="34" charset="0"/>
            </a:endParaRPr>
          </a:p>
        </p:txBody>
      </p:sp>
      <p:sp>
        <p:nvSpPr>
          <p:cNvPr id="14" name="TextBox 13">
            <a:extLst>
              <a:ext uri="{FF2B5EF4-FFF2-40B4-BE49-F238E27FC236}">
                <a16:creationId xmlns:a16="http://schemas.microsoft.com/office/drawing/2014/main" id="{AA50CABA-23E0-A092-B55E-30D34E537F0F}"/>
              </a:ext>
            </a:extLst>
          </p:cNvPr>
          <p:cNvSpPr txBox="1"/>
          <p:nvPr/>
        </p:nvSpPr>
        <p:spPr>
          <a:xfrm>
            <a:off x="4790836" y="3271050"/>
            <a:ext cx="3201878" cy="2862322"/>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Abrasive wear may show itself as either a dulling or shining or a change in texture of the lens and is most common at one or more of the corners, sometimes demonstrating complete wearing of the lens allowing ultrasound elements to be seen.</a:t>
            </a:r>
          </a:p>
          <a:p>
            <a:endParaRPr lang="en-GB" dirty="0">
              <a:solidFill>
                <a:schemeClr val="bg1"/>
              </a:solidFill>
              <a:latin typeface="Segoe UI" panose="020B0502040204020203" pitchFamily="34" charset="0"/>
              <a:cs typeface="Segoe UI" panose="020B0502040204020203" pitchFamily="34" charset="0"/>
            </a:endParaRPr>
          </a:p>
        </p:txBody>
      </p:sp>
      <p:sp>
        <p:nvSpPr>
          <p:cNvPr id="21" name="TextBox 20">
            <a:extLst>
              <a:ext uri="{FF2B5EF4-FFF2-40B4-BE49-F238E27FC236}">
                <a16:creationId xmlns:a16="http://schemas.microsoft.com/office/drawing/2014/main" id="{30F53FF3-865A-DC6C-63AF-2A5257B7EFDF}"/>
              </a:ext>
            </a:extLst>
          </p:cNvPr>
          <p:cNvSpPr txBox="1"/>
          <p:nvPr/>
        </p:nvSpPr>
        <p:spPr>
          <a:xfrm>
            <a:off x="4344959" y="12750139"/>
            <a:ext cx="3201878" cy="1200329"/>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The hard plastic casing should also be inspected for hairline cracks.</a:t>
            </a:r>
          </a:p>
          <a:p>
            <a:endParaRPr lang="en-GB" dirty="0">
              <a:solidFill>
                <a:schemeClr val="bg1"/>
              </a:solidFill>
              <a:latin typeface="Segoe UI" panose="020B0502040204020203" pitchFamily="34" charset="0"/>
              <a:cs typeface="Segoe UI" panose="020B0502040204020203" pitchFamily="34" charset="0"/>
            </a:endParaRPr>
          </a:p>
        </p:txBody>
      </p:sp>
      <p:sp>
        <p:nvSpPr>
          <p:cNvPr id="15" name="Frame 14">
            <a:extLst>
              <a:ext uri="{FF2B5EF4-FFF2-40B4-BE49-F238E27FC236}">
                <a16:creationId xmlns:a16="http://schemas.microsoft.com/office/drawing/2014/main" id="{105D19BB-1315-10A6-78A9-18E5D75A2244}"/>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40" name="Audio 39">
            <a:hlinkClick r:id="" action="ppaction://media"/>
            <a:extLst>
              <a:ext uri="{FF2B5EF4-FFF2-40B4-BE49-F238E27FC236}">
                <a16:creationId xmlns:a16="http://schemas.microsoft.com/office/drawing/2014/main" id="{D9C0A393-021D-4E89-D850-ADF5119A2C5F}"/>
              </a:ext>
            </a:extLst>
          </p:cNvPr>
          <p:cNvPicPr>
            <a:picLocks noChangeAspect="1"/>
          </p:cNvPicPr>
          <p:nvPr>
            <a:audioFile r:link="rId2"/>
            <p:extLst>
              <p:ext uri="{DAA4B4D4-6D71-4841-9C94-3DE7FCFB9230}">
                <p14:media xmlns:p14="http://schemas.microsoft.com/office/powerpoint/2010/main" r:embed="rId1"/>
              </p:ext>
            </p:extLst>
          </p:nvPr>
        </p:nvPicPr>
        <p:blipFill>
          <a:blip r:embed="rId13"/>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592380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23547">
        <p159:morph option="byObject"/>
      </p:transition>
    </mc:Choice>
    <mc:Fallback xmlns="">
      <p:transition spd="slow" advTm="2354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5D9009FF-6723-B760-8EA8-D9A20E1581A4}"/>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43B6030-BC4A-D8EC-3E7E-4C4CFAED5D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79309" y="10218151"/>
            <a:ext cx="9144441" cy="1134742"/>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9170807">
            <a:off x="1994867" y="4114698"/>
            <a:ext cx="10926135" cy="4330568"/>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8025758" flipH="1">
            <a:off x="-3578501" y="-1864578"/>
            <a:ext cx="9489700" cy="7609879"/>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800955" y="163600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30386" y="-2463484"/>
            <a:ext cx="2716451" cy="2716451"/>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C8AFB673-5C7F-E0A4-4BD4-6668524C9EC2}"/>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B450343F-D2B7-D35D-A33E-350BB865286E}"/>
              </a:ext>
            </a:extLst>
          </p:cNvPr>
          <p:cNvSpPr txBox="1"/>
          <p:nvPr/>
        </p:nvSpPr>
        <p:spPr>
          <a:xfrm rot="16200000">
            <a:off x="10089232" y="-228510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ED605E6C-C88D-97FB-12D7-51D9F096727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2123" y="-4454369"/>
            <a:ext cx="7321296" cy="3944112"/>
          </a:xfrm>
          <a:prstGeom prst="rect">
            <a:avLst/>
          </a:prstGeom>
        </p:spPr>
      </p:pic>
      <p:sp>
        <p:nvSpPr>
          <p:cNvPr id="26" name="TextBox 25">
            <a:extLst>
              <a:ext uri="{FF2B5EF4-FFF2-40B4-BE49-F238E27FC236}">
                <a16:creationId xmlns:a16="http://schemas.microsoft.com/office/drawing/2014/main" id="{389E3E48-EC92-452C-75B7-B8443F068D48}"/>
              </a:ext>
            </a:extLst>
          </p:cNvPr>
          <p:cNvSpPr txBox="1"/>
          <p:nvPr/>
        </p:nvSpPr>
        <p:spPr>
          <a:xfrm>
            <a:off x="4528792" y="-1507937"/>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with the standard scattering. Any shadows or streaks indicate defective transducer elements or cables.</a:t>
            </a:r>
          </a:p>
        </p:txBody>
      </p:sp>
      <p:sp>
        <p:nvSpPr>
          <p:cNvPr id="3" name="TextBox 2">
            <a:extLst>
              <a:ext uri="{FF2B5EF4-FFF2-40B4-BE49-F238E27FC236}">
                <a16:creationId xmlns:a16="http://schemas.microsoft.com/office/drawing/2014/main" id="{85640B35-08AB-E778-22C0-8BBB5FFCEE38}"/>
              </a:ext>
            </a:extLst>
          </p:cNvPr>
          <p:cNvSpPr txBox="1"/>
          <p:nvPr/>
        </p:nvSpPr>
        <p:spPr>
          <a:xfrm rot="16200000">
            <a:off x="8879291" y="2686275"/>
            <a:ext cx="5479311"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5" name="TextBox 4">
            <a:extLst>
              <a:ext uri="{FF2B5EF4-FFF2-40B4-BE49-F238E27FC236}">
                <a16:creationId xmlns:a16="http://schemas.microsoft.com/office/drawing/2014/main" id="{FDDA92FD-1668-ADA7-5C67-ED07D7ABB1A2}"/>
              </a:ext>
            </a:extLst>
          </p:cNvPr>
          <p:cNvSpPr txBox="1"/>
          <p:nvPr/>
        </p:nvSpPr>
        <p:spPr>
          <a:xfrm rot="16200000">
            <a:off x="10418356" y="7562725"/>
            <a:ext cx="2492333"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CARE</a:t>
            </a:r>
          </a:p>
        </p:txBody>
      </p:sp>
      <p:pic>
        <p:nvPicPr>
          <p:cNvPr id="8" name="Picture 7">
            <a:extLst>
              <a:ext uri="{FF2B5EF4-FFF2-40B4-BE49-F238E27FC236}">
                <a16:creationId xmlns:a16="http://schemas.microsoft.com/office/drawing/2014/main" id="{C8AAA994-DD09-3121-496B-11535E92722A}"/>
              </a:ext>
            </a:extLst>
          </p:cNvPr>
          <p:cNvPicPr>
            <a:picLocks noChangeAspect="1"/>
          </p:cNvPicPr>
          <p:nvPr/>
        </p:nvPicPr>
        <p:blipFill>
          <a:blip r:embed="rId13"/>
          <a:stretch>
            <a:fillRect/>
          </a:stretch>
        </p:blipFill>
        <p:spPr>
          <a:xfrm rot="16200000">
            <a:off x="3205423" y="10945142"/>
            <a:ext cx="6667500" cy="6667500"/>
          </a:xfrm>
          <a:prstGeom prst="rect">
            <a:avLst/>
          </a:prstGeom>
        </p:spPr>
      </p:pic>
      <p:sp>
        <p:nvSpPr>
          <p:cNvPr id="9" name="TextBox 8">
            <a:extLst>
              <a:ext uri="{FF2B5EF4-FFF2-40B4-BE49-F238E27FC236}">
                <a16:creationId xmlns:a16="http://schemas.microsoft.com/office/drawing/2014/main" id="{465518D8-4CEE-8E99-461D-15DD22D4413B}"/>
              </a:ext>
            </a:extLst>
          </p:cNvPr>
          <p:cNvSpPr txBox="1"/>
          <p:nvPr/>
        </p:nvSpPr>
        <p:spPr>
          <a:xfrm>
            <a:off x="2878525" y="-3590776"/>
            <a:ext cx="2899305" cy="1477328"/>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Aswell as assessment with the </a:t>
            </a:r>
            <a:r>
              <a:rPr lang="en-GB" dirty="0" err="1">
                <a:solidFill>
                  <a:schemeClr val="bg1"/>
                </a:solidFill>
                <a:latin typeface="Segoe UI" panose="020B0502040204020203" pitchFamily="34" charset="0"/>
                <a:cs typeface="Segoe UI" panose="020B0502040204020203" pitchFamily="34" charset="0"/>
              </a:rPr>
              <a:t>SonIQ</a:t>
            </a:r>
            <a:r>
              <a:rPr lang="en-GB" dirty="0">
                <a:solidFill>
                  <a:schemeClr val="bg1"/>
                </a:solidFill>
                <a:latin typeface="Segoe UI" panose="020B0502040204020203" pitchFamily="34" charset="0"/>
                <a:cs typeface="Segoe UI" panose="020B0502040204020203" pitchFamily="34" charset="0"/>
              </a:rPr>
              <a:t> Uniformity phantom is important to check for faults elsewhere in the device.</a:t>
            </a:r>
          </a:p>
        </p:txBody>
      </p:sp>
      <p:sp>
        <p:nvSpPr>
          <p:cNvPr id="10" name="TextBox 9">
            <a:extLst>
              <a:ext uri="{FF2B5EF4-FFF2-40B4-BE49-F238E27FC236}">
                <a16:creationId xmlns:a16="http://schemas.microsoft.com/office/drawing/2014/main" id="{8883D243-A885-8826-54A6-5FBE43911B30}"/>
              </a:ext>
            </a:extLst>
          </p:cNvPr>
          <p:cNvSpPr txBox="1"/>
          <p:nvPr/>
        </p:nvSpPr>
        <p:spPr>
          <a:xfrm>
            <a:off x="2885859" y="-1730473"/>
            <a:ext cx="2899305" cy="1754326"/>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Check the probe cables and mains cables for any damage by running the cable carefully though the thumb, first and second finger. </a:t>
            </a:r>
          </a:p>
        </p:txBody>
      </p:sp>
      <p:sp>
        <p:nvSpPr>
          <p:cNvPr id="11" name="TextBox 10">
            <a:extLst>
              <a:ext uri="{FF2B5EF4-FFF2-40B4-BE49-F238E27FC236}">
                <a16:creationId xmlns:a16="http://schemas.microsoft.com/office/drawing/2014/main" id="{0E611BE3-17DA-EB0A-750B-7ECE73B56C78}"/>
              </a:ext>
            </a:extLst>
          </p:cNvPr>
          <p:cNvSpPr txBox="1"/>
          <p:nvPr/>
        </p:nvSpPr>
        <p:spPr>
          <a:xfrm>
            <a:off x="7247422" y="-3729275"/>
            <a:ext cx="2899305" cy="1477328"/>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This should help to identify any cuts, abrasions, twisting, deformation, or stress internal to the cable.</a:t>
            </a:r>
          </a:p>
        </p:txBody>
      </p:sp>
      <p:sp>
        <p:nvSpPr>
          <p:cNvPr id="12" name="TextBox 11">
            <a:extLst>
              <a:ext uri="{FF2B5EF4-FFF2-40B4-BE49-F238E27FC236}">
                <a16:creationId xmlns:a16="http://schemas.microsoft.com/office/drawing/2014/main" id="{B6D1A2D9-D089-96A2-E36F-1FF8B1CBD737}"/>
              </a:ext>
            </a:extLst>
          </p:cNvPr>
          <p:cNvSpPr txBox="1"/>
          <p:nvPr/>
        </p:nvSpPr>
        <p:spPr>
          <a:xfrm>
            <a:off x="7247421" y="-2033706"/>
            <a:ext cx="2899305"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Also check the probe connectors for any physical damage or signs of stress, particularly twisted or misaligned pins, abrasion or corrosion to surface connections.  </a:t>
            </a:r>
          </a:p>
        </p:txBody>
      </p:sp>
      <p:pic>
        <p:nvPicPr>
          <p:cNvPr id="18" name="Picture 17" descr="A white object with a black background&#10;&#10;Description automatically generated">
            <a:extLst>
              <a:ext uri="{FF2B5EF4-FFF2-40B4-BE49-F238E27FC236}">
                <a16:creationId xmlns:a16="http://schemas.microsoft.com/office/drawing/2014/main" id="{D959ED71-563D-8D31-C3B7-C1BE9546721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9553677">
            <a:off x="-953515" y="4331081"/>
            <a:ext cx="5058632" cy="1824042"/>
          </a:xfrm>
          <a:prstGeom prst="rect">
            <a:avLst/>
          </a:prstGeom>
        </p:spPr>
      </p:pic>
      <p:sp>
        <p:nvSpPr>
          <p:cNvPr id="2" name="TextBox 1">
            <a:extLst>
              <a:ext uri="{FF2B5EF4-FFF2-40B4-BE49-F238E27FC236}">
                <a16:creationId xmlns:a16="http://schemas.microsoft.com/office/drawing/2014/main" id="{5F82E631-D587-9325-AA8D-32A0853AD5D2}"/>
              </a:ext>
            </a:extLst>
          </p:cNvPr>
          <p:cNvSpPr txBox="1"/>
          <p:nvPr/>
        </p:nvSpPr>
        <p:spPr>
          <a:xfrm>
            <a:off x="4807808" y="221017"/>
            <a:ext cx="3201878" cy="923330"/>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Inspect all transducers for signs of wear and damage.</a:t>
            </a:r>
          </a:p>
          <a:p>
            <a:endParaRPr lang="en-GB" dirty="0">
              <a:solidFill>
                <a:schemeClr val="bg1"/>
              </a:solidFill>
              <a:latin typeface="Segoe UI" panose="020B0502040204020203" pitchFamily="34" charset="0"/>
              <a:cs typeface="Segoe UI" panose="020B0502040204020203" pitchFamily="34" charset="0"/>
            </a:endParaRPr>
          </a:p>
        </p:txBody>
      </p:sp>
      <p:sp>
        <p:nvSpPr>
          <p:cNvPr id="13" name="TextBox 12">
            <a:extLst>
              <a:ext uri="{FF2B5EF4-FFF2-40B4-BE49-F238E27FC236}">
                <a16:creationId xmlns:a16="http://schemas.microsoft.com/office/drawing/2014/main" id="{E2F3DB41-8224-BE36-E971-BEDCCFB07ABA}"/>
              </a:ext>
            </a:extLst>
          </p:cNvPr>
          <p:cNvSpPr txBox="1"/>
          <p:nvPr/>
        </p:nvSpPr>
        <p:spPr>
          <a:xfrm>
            <a:off x="4790836" y="985855"/>
            <a:ext cx="3201878"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Applying light pressure to the probe at the junction between the lens and plastic casing may reveal movement suggesting damage to the bonding.</a:t>
            </a:r>
          </a:p>
          <a:p>
            <a:endParaRPr lang="en-GB" dirty="0">
              <a:solidFill>
                <a:schemeClr val="bg1"/>
              </a:solidFill>
              <a:latin typeface="Segoe UI" panose="020B0502040204020203" pitchFamily="34" charset="0"/>
              <a:cs typeface="Segoe UI" panose="020B0502040204020203" pitchFamily="34" charset="0"/>
            </a:endParaRPr>
          </a:p>
        </p:txBody>
      </p:sp>
      <p:sp>
        <p:nvSpPr>
          <p:cNvPr id="14" name="TextBox 13">
            <a:extLst>
              <a:ext uri="{FF2B5EF4-FFF2-40B4-BE49-F238E27FC236}">
                <a16:creationId xmlns:a16="http://schemas.microsoft.com/office/drawing/2014/main" id="{AA50CABA-23E0-A092-B55E-30D34E537F0F}"/>
              </a:ext>
            </a:extLst>
          </p:cNvPr>
          <p:cNvSpPr txBox="1"/>
          <p:nvPr/>
        </p:nvSpPr>
        <p:spPr>
          <a:xfrm>
            <a:off x="4790836" y="2816827"/>
            <a:ext cx="3201878" cy="2862322"/>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Abrasive wear may show itself as either a dulling or shining or change in texture of the lens and is most common at one or more of the corners, sometimes demonstrating complete wearing of the lens allowing ultrasound elements to be seen.</a:t>
            </a:r>
          </a:p>
          <a:p>
            <a:endParaRPr lang="en-GB" dirty="0">
              <a:solidFill>
                <a:schemeClr val="bg1"/>
              </a:solidFill>
              <a:latin typeface="Segoe UI" panose="020B0502040204020203" pitchFamily="34" charset="0"/>
              <a:cs typeface="Segoe UI" panose="020B0502040204020203" pitchFamily="34" charset="0"/>
            </a:endParaRPr>
          </a:p>
        </p:txBody>
      </p:sp>
      <p:sp>
        <p:nvSpPr>
          <p:cNvPr id="21" name="TextBox 20">
            <a:extLst>
              <a:ext uri="{FF2B5EF4-FFF2-40B4-BE49-F238E27FC236}">
                <a16:creationId xmlns:a16="http://schemas.microsoft.com/office/drawing/2014/main" id="{30F53FF3-865A-DC6C-63AF-2A5257B7EFDF}"/>
              </a:ext>
            </a:extLst>
          </p:cNvPr>
          <p:cNvSpPr txBox="1"/>
          <p:nvPr/>
        </p:nvSpPr>
        <p:spPr>
          <a:xfrm>
            <a:off x="4807808" y="5551910"/>
            <a:ext cx="3201878" cy="1200329"/>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The hard plastic casing should also be inspected for hairline cracks.</a:t>
            </a:r>
          </a:p>
          <a:p>
            <a:endParaRPr lang="en-GB" dirty="0">
              <a:solidFill>
                <a:schemeClr val="bg1"/>
              </a:solidFill>
              <a:latin typeface="Segoe UI" panose="020B0502040204020203" pitchFamily="34" charset="0"/>
              <a:cs typeface="Segoe UI" panose="020B0502040204020203" pitchFamily="34" charset="0"/>
            </a:endParaRPr>
          </a:p>
        </p:txBody>
      </p:sp>
      <p:sp>
        <p:nvSpPr>
          <p:cNvPr id="15" name="Frame 14">
            <a:extLst>
              <a:ext uri="{FF2B5EF4-FFF2-40B4-BE49-F238E27FC236}">
                <a16:creationId xmlns:a16="http://schemas.microsoft.com/office/drawing/2014/main" id="{2FBD06A5-E2E7-6428-5B97-ACBAF730740B}"/>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65" name="Audio 64">
            <a:hlinkClick r:id="" action="ppaction://media"/>
            <a:extLst>
              <a:ext uri="{FF2B5EF4-FFF2-40B4-BE49-F238E27FC236}">
                <a16:creationId xmlns:a16="http://schemas.microsoft.com/office/drawing/2014/main" id="{EC9A069F-160A-FF43-722C-0F410CACCE43}"/>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906363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26565">
        <p159:morph option="byObject"/>
      </p:transition>
    </mc:Choice>
    <mc:Fallback xmlns="">
      <p:transition spd="slow" advTm="265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5D9009FF-6723-B760-8EA8-D9A20E1581A4}"/>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4A0B5CC5-DE0F-CEA4-0ABB-1CDCDF44E2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73290" y="7084802"/>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43B6030-BC4A-D8EC-3E7E-4C4CFAED5D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21091" y="9603258"/>
            <a:ext cx="9144441" cy="1134742"/>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9">
            <a:alphaModFix amt="70000"/>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10169594">
            <a:off x="-234917" y="3666040"/>
            <a:ext cx="12595830" cy="4608256"/>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9">
            <a:alphaModFix amt="70000"/>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9682242" flipH="1">
            <a:off x="-1623759" y="-2510212"/>
            <a:ext cx="9489700" cy="6130969"/>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800955" y="163600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35230" y="-2545497"/>
            <a:ext cx="2716451" cy="2716451"/>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C8AFB673-5C7F-E0A4-4BD4-6668524C9EC2}"/>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B450343F-D2B7-D35D-A33E-350BB865286E}"/>
              </a:ext>
            </a:extLst>
          </p:cNvPr>
          <p:cNvSpPr txBox="1"/>
          <p:nvPr/>
        </p:nvSpPr>
        <p:spPr>
          <a:xfrm rot="16200000">
            <a:off x="10089232" y="-228510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ED605E6C-C88D-97FB-12D7-51D9F096727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91177" y="-4118195"/>
            <a:ext cx="7321296" cy="3944112"/>
          </a:xfrm>
          <a:prstGeom prst="rect">
            <a:avLst/>
          </a:prstGeom>
        </p:spPr>
      </p:pic>
      <p:sp>
        <p:nvSpPr>
          <p:cNvPr id="26" name="TextBox 25">
            <a:extLst>
              <a:ext uri="{FF2B5EF4-FFF2-40B4-BE49-F238E27FC236}">
                <a16:creationId xmlns:a16="http://schemas.microsoft.com/office/drawing/2014/main" id="{389E3E48-EC92-452C-75B7-B8443F068D48}"/>
              </a:ext>
            </a:extLst>
          </p:cNvPr>
          <p:cNvSpPr txBox="1"/>
          <p:nvPr/>
        </p:nvSpPr>
        <p:spPr>
          <a:xfrm>
            <a:off x="4528792" y="-1507937"/>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with the standard scattering. Any shadows or streaks indicate defective transducer elements or cables.</a:t>
            </a:r>
          </a:p>
        </p:txBody>
      </p:sp>
      <p:sp>
        <p:nvSpPr>
          <p:cNvPr id="2" name="TextBox 1">
            <a:extLst>
              <a:ext uri="{FF2B5EF4-FFF2-40B4-BE49-F238E27FC236}">
                <a16:creationId xmlns:a16="http://schemas.microsoft.com/office/drawing/2014/main" id="{53C10F71-DCD2-402C-CB2F-FEF05DD0A9F4}"/>
              </a:ext>
            </a:extLst>
          </p:cNvPr>
          <p:cNvSpPr txBox="1"/>
          <p:nvPr/>
        </p:nvSpPr>
        <p:spPr>
          <a:xfrm rot="16200000">
            <a:off x="10361057" y="2837174"/>
            <a:ext cx="2492333"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CARE</a:t>
            </a:r>
          </a:p>
        </p:txBody>
      </p:sp>
      <p:sp>
        <p:nvSpPr>
          <p:cNvPr id="5" name="TextBox 4">
            <a:extLst>
              <a:ext uri="{FF2B5EF4-FFF2-40B4-BE49-F238E27FC236}">
                <a16:creationId xmlns:a16="http://schemas.microsoft.com/office/drawing/2014/main" id="{1FEBBF41-F0B7-CE57-B75E-0ABA7A69E915}"/>
              </a:ext>
            </a:extLst>
          </p:cNvPr>
          <p:cNvSpPr txBox="1"/>
          <p:nvPr/>
        </p:nvSpPr>
        <p:spPr>
          <a:xfrm rot="16200000">
            <a:off x="8867567" y="-3423264"/>
            <a:ext cx="5479311"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12" name="TextBox 11">
            <a:extLst>
              <a:ext uri="{FF2B5EF4-FFF2-40B4-BE49-F238E27FC236}">
                <a16:creationId xmlns:a16="http://schemas.microsoft.com/office/drawing/2014/main" id="{044D9C0A-C999-45CF-7D10-B0C85A03CAC3}"/>
              </a:ext>
            </a:extLst>
          </p:cNvPr>
          <p:cNvSpPr txBox="1"/>
          <p:nvPr/>
        </p:nvSpPr>
        <p:spPr>
          <a:xfrm>
            <a:off x="4807684" y="-6200069"/>
            <a:ext cx="3201878" cy="923330"/>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Inspect all transducers for signs of wear and damage.</a:t>
            </a:r>
          </a:p>
          <a:p>
            <a:endParaRPr lang="en-GB" dirty="0">
              <a:solidFill>
                <a:schemeClr val="bg1"/>
              </a:solidFill>
              <a:latin typeface="Segoe UI" panose="020B0502040204020203" pitchFamily="34" charset="0"/>
              <a:cs typeface="Segoe UI" panose="020B0502040204020203" pitchFamily="34" charset="0"/>
            </a:endParaRPr>
          </a:p>
        </p:txBody>
      </p:sp>
      <p:sp>
        <p:nvSpPr>
          <p:cNvPr id="13" name="TextBox 12">
            <a:extLst>
              <a:ext uri="{FF2B5EF4-FFF2-40B4-BE49-F238E27FC236}">
                <a16:creationId xmlns:a16="http://schemas.microsoft.com/office/drawing/2014/main" id="{0D5E3773-017B-A705-80A2-3E0E13EAA7E4}"/>
              </a:ext>
            </a:extLst>
          </p:cNvPr>
          <p:cNvSpPr txBox="1"/>
          <p:nvPr/>
        </p:nvSpPr>
        <p:spPr>
          <a:xfrm>
            <a:off x="4790712" y="-5435231"/>
            <a:ext cx="3201878"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Applying light pressure to the probe at the junction between the lens and plastic casing may reveal movement suggesting damage to the bonding.</a:t>
            </a:r>
          </a:p>
          <a:p>
            <a:endParaRPr lang="en-GB" dirty="0">
              <a:solidFill>
                <a:schemeClr val="bg1"/>
              </a:solidFill>
              <a:latin typeface="Segoe UI" panose="020B0502040204020203" pitchFamily="34" charset="0"/>
              <a:cs typeface="Segoe UI" panose="020B0502040204020203" pitchFamily="34" charset="0"/>
            </a:endParaRPr>
          </a:p>
        </p:txBody>
      </p:sp>
      <p:sp>
        <p:nvSpPr>
          <p:cNvPr id="14" name="TextBox 13">
            <a:extLst>
              <a:ext uri="{FF2B5EF4-FFF2-40B4-BE49-F238E27FC236}">
                <a16:creationId xmlns:a16="http://schemas.microsoft.com/office/drawing/2014/main" id="{E0925C33-8279-37BB-54FC-D5FBDA45E584}"/>
              </a:ext>
            </a:extLst>
          </p:cNvPr>
          <p:cNvSpPr txBox="1"/>
          <p:nvPr/>
        </p:nvSpPr>
        <p:spPr>
          <a:xfrm>
            <a:off x="4790712" y="-3604259"/>
            <a:ext cx="3201878" cy="2862322"/>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Abrasive wear may show itself as either a dulling or shining or change in texture of the lens and is most common at one or more of the corners, sometimes demonstrating complete wearing of the lens allowing ultrasound elements to be seen.</a:t>
            </a:r>
          </a:p>
          <a:p>
            <a:endParaRPr lang="en-GB" dirty="0">
              <a:solidFill>
                <a:schemeClr val="bg1"/>
              </a:solidFill>
              <a:latin typeface="Segoe UI" panose="020B0502040204020203" pitchFamily="34" charset="0"/>
              <a:cs typeface="Segoe UI" panose="020B0502040204020203" pitchFamily="34" charset="0"/>
            </a:endParaRPr>
          </a:p>
        </p:txBody>
      </p:sp>
      <p:sp>
        <p:nvSpPr>
          <p:cNvPr id="18" name="TextBox 17">
            <a:extLst>
              <a:ext uri="{FF2B5EF4-FFF2-40B4-BE49-F238E27FC236}">
                <a16:creationId xmlns:a16="http://schemas.microsoft.com/office/drawing/2014/main" id="{7BE8AE2A-7616-C041-AF4E-AB36BB201651}"/>
              </a:ext>
            </a:extLst>
          </p:cNvPr>
          <p:cNvSpPr txBox="1"/>
          <p:nvPr/>
        </p:nvSpPr>
        <p:spPr>
          <a:xfrm>
            <a:off x="4807684" y="-869176"/>
            <a:ext cx="3201878" cy="1200329"/>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The hard plastic casing should also be inspected for hairline cracks.</a:t>
            </a:r>
          </a:p>
          <a:p>
            <a:endParaRPr lang="en-GB" dirty="0">
              <a:solidFill>
                <a:schemeClr val="bg1"/>
              </a:solidFill>
              <a:latin typeface="Segoe UI" panose="020B0502040204020203" pitchFamily="34" charset="0"/>
              <a:cs typeface="Segoe UI" panose="020B0502040204020203" pitchFamily="34" charset="0"/>
            </a:endParaRPr>
          </a:p>
        </p:txBody>
      </p:sp>
      <p:pic>
        <p:nvPicPr>
          <p:cNvPr id="20" name="Picture 19" descr="A white object with a black background&#10;&#10;Description automatically generated">
            <a:extLst>
              <a:ext uri="{FF2B5EF4-FFF2-40B4-BE49-F238E27FC236}">
                <a16:creationId xmlns:a16="http://schemas.microsoft.com/office/drawing/2014/main" id="{62AB184F-BA33-8F92-77F7-7E7EE3DDD15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6000495">
            <a:off x="3335557" y="4444289"/>
            <a:ext cx="5058632" cy="1824042"/>
          </a:xfrm>
          <a:prstGeom prst="rect">
            <a:avLst/>
          </a:prstGeom>
        </p:spPr>
      </p:pic>
      <p:sp>
        <p:nvSpPr>
          <p:cNvPr id="21" name="TextBox 20">
            <a:extLst>
              <a:ext uri="{FF2B5EF4-FFF2-40B4-BE49-F238E27FC236}">
                <a16:creationId xmlns:a16="http://schemas.microsoft.com/office/drawing/2014/main" id="{E75441AB-CB16-AB64-B6DD-7CA0AC1F0C71}"/>
              </a:ext>
            </a:extLst>
          </p:cNvPr>
          <p:cNvSpPr txBox="1"/>
          <p:nvPr/>
        </p:nvSpPr>
        <p:spPr>
          <a:xfrm>
            <a:off x="1278081" y="3204809"/>
            <a:ext cx="3625263" cy="1200329"/>
          </a:xfrm>
          <a:prstGeom prst="rect">
            <a:avLst/>
          </a:prstGeom>
          <a:noFill/>
        </p:spPr>
        <p:txBody>
          <a:bodyPr wrap="square" rtlCol="0">
            <a:spAutoFit/>
          </a:bodyPr>
          <a:lstStyle/>
          <a:p>
            <a:r>
              <a:rPr lang="en-GB" sz="1800" dirty="0">
                <a:solidFill>
                  <a:schemeClr val="bg1"/>
                </a:solidFill>
                <a:effectLst/>
                <a:latin typeface="Calibri" panose="020F0502020204030204" pitchFamily="34" charset="0"/>
                <a:ea typeface="Aptos" panose="020B0004020202020204" pitchFamily="34" charset="0"/>
              </a:rPr>
              <a:t>To clean, transducers should be wiped gently with a non-textured paper towel, taking care not to cause wear to the lens. </a:t>
            </a:r>
            <a:endParaRPr lang="en-GB" dirty="0">
              <a:solidFill>
                <a:schemeClr val="bg1"/>
              </a:solidFill>
              <a:latin typeface="Segoe UI" panose="020B0502040204020203" pitchFamily="34" charset="0"/>
              <a:cs typeface="Segoe UI" panose="020B0502040204020203" pitchFamily="34" charset="0"/>
            </a:endParaRPr>
          </a:p>
        </p:txBody>
      </p:sp>
      <p:sp>
        <p:nvSpPr>
          <p:cNvPr id="3" name="Frame 2">
            <a:extLst>
              <a:ext uri="{FF2B5EF4-FFF2-40B4-BE49-F238E27FC236}">
                <a16:creationId xmlns:a16="http://schemas.microsoft.com/office/drawing/2014/main" id="{3340F96D-80FF-254A-AB2E-B1D09A45ED68}"/>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60" name="Audio 59">
            <a:hlinkClick r:id="" action="ppaction://media"/>
            <a:extLst>
              <a:ext uri="{FF2B5EF4-FFF2-40B4-BE49-F238E27FC236}">
                <a16:creationId xmlns:a16="http://schemas.microsoft.com/office/drawing/2014/main" id="{B3FB77AD-5DA4-6366-62E9-EB7FD5214208}"/>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835516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5543">
        <p159:morph option="byObject"/>
      </p:transition>
    </mc:Choice>
    <mc:Fallback xmlns="">
      <p:transition spd="slow" advTm="1554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0"/>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5D9009FF-6723-B760-8EA8-D9A20E1581A4}"/>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4A0B5CC5-DE0F-CEA4-0ABB-1CDCDF44E2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73290" y="7084802"/>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43B6030-BC4A-D8EC-3E7E-4C4CFAED5D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1091" y="9603258"/>
            <a:ext cx="9144441" cy="1134742"/>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10169594">
            <a:off x="-234917" y="3666040"/>
            <a:ext cx="12595830" cy="4608256"/>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9682242" flipH="1">
            <a:off x="-1623759" y="-2510212"/>
            <a:ext cx="9489700" cy="6130969"/>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800955" y="163600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35230" y="-2545497"/>
            <a:ext cx="2716451" cy="2716451"/>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C8AFB673-5C7F-E0A4-4BD4-6668524C9EC2}"/>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B450343F-D2B7-D35D-A33E-350BB865286E}"/>
              </a:ext>
            </a:extLst>
          </p:cNvPr>
          <p:cNvSpPr txBox="1"/>
          <p:nvPr/>
        </p:nvSpPr>
        <p:spPr>
          <a:xfrm rot="16200000">
            <a:off x="10089232" y="-228510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ED605E6C-C88D-97FB-12D7-51D9F096727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1177" y="-4118195"/>
            <a:ext cx="7321296" cy="3944112"/>
          </a:xfrm>
          <a:prstGeom prst="rect">
            <a:avLst/>
          </a:prstGeom>
        </p:spPr>
      </p:pic>
      <p:sp>
        <p:nvSpPr>
          <p:cNvPr id="26" name="TextBox 25">
            <a:extLst>
              <a:ext uri="{FF2B5EF4-FFF2-40B4-BE49-F238E27FC236}">
                <a16:creationId xmlns:a16="http://schemas.microsoft.com/office/drawing/2014/main" id="{389E3E48-EC92-452C-75B7-B8443F068D48}"/>
              </a:ext>
            </a:extLst>
          </p:cNvPr>
          <p:cNvSpPr txBox="1"/>
          <p:nvPr/>
        </p:nvSpPr>
        <p:spPr>
          <a:xfrm>
            <a:off x="4528792" y="-1507937"/>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with the standard scattering. Any shadows or streaks indicate defective transducer elements or cables.</a:t>
            </a:r>
          </a:p>
        </p:txBody>
      </p:sp>
      <p:sp>
        <p:nvSpPr>
          <p:cNvPr id="2" name="TextBox 1">
            <a:extLst>
              <a:ext uri="{FF2B5EF4-FFF2-40B4-BE49-F238E27FC236}">
                <a16:creationId xmlns:a16="http://schemas.microsoft.com/office/drawing/2014/main" id="{53C10F71-DCD2-402C-CB2F-FEF05DD0A9F4}"/>
              </a:ext>
            </a:extLst>
          </p:cNvPr>
          <p:cNvSpPr txBox="1"/>
          <p:nvPr/>
        </p:nvSpPr>
        <p:spPr>
          <a:xfrm rot="16200000">
            <a:off x="10361057" y="2837174"/>
            <a:ext cx="2492333"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CARE</a:t>
            </a:r>
          </a:p>
        </p:txBody>
      </p:sp>
      <p:sp>
        <p:nvSpPr>
          <p:cNvPr id="5" name="TextBox 4">
            <a:extLst>
              <a:ext uri="{FF2B5EF4-FFF2-40B4-BE49-F238E27FC236}">
                <a16:creationId xmlns:a16="http://schemas.microsoft.com/office/drawing/2014/main" id="{1FEBBF41-F0B7-CE57-B75E-0ABA7A69E915}"/>
              </a:ext>
            </a:extLst>
          </p:cNvPr>
          <p:cNvSpPr txBox="1"/>
          <p:nvPr/>
        </p:nvSpPr>
        <p:spPr>
          <a:xfrm rot="16200000">
            <a:off x="8867567" y="-3423264"/>
            <a:ext cx="5479311"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12" name="TextBox 11">
            <a:extLst>
              <a:ext uri="{FF2B5EF4-FFF2-40B4-BE49-F238E27FC236}">
                <a16:creationId xmlns:a16="http://schemas.microsoft.com/office/drawing/2014/main" id="{044D9C0A-C999-45CF-7D10-B0C85A03CAC3}"/>
              </a:ext>
            </a:extLst>
          </p:cNvPr>
          <p:cNvSpPr txBox="1"/>
          <p:nvPr/>
        </p:nvSpPr>
        <p:spPr>
          <a:xfrm>
            <a:off x="4807684" y="-6200069"/>
            <a:ext cx="3201878" cy="923330"/>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Inspect all transducers for signs of wear and damage.</a:t>
            </a:r>
          </a:p>
          <a:p>
            <a:endParaRPr lang="en-GB" dirty="0">
              <a:solidFill>
                <a:schemeClr val="bg1"/>
              </a:solidFill>
              <a:latin typeface="Segoe UI" panose="020B0502040204020203" pitchFamily="34" charset="0"/>
              <a:cs typeface="Segoe UI" panose="020B0502040204020203" pitchFamily="34" charset="0"/>
            </a:endParaRPr>
          </a:p>
        </p:txBody>
      </p:sp>
      <p:sp>
        <p:nvSpPr>
          <p:cNvPr id="13" name="TextBox 12">
            <a:extLst>
              <a:ext uri="{FF2B5EF4-FFF2-40B4-BE49-F238E27FC236}">
                <a16:creationId xmlns:a16="http://schemas.microsoft.com/office/drawing/2014/main" id="{0D5E3773-017B-A705-80A2-3E0E13EAA7E4}"/>
              </a:ext>
            </a:extLst>
          </p:cNvPr>
          <p:cNvSpPr txBox="1"/>
          <p:nvPr/>
        </p:nvSpPr>
        <p:spPr>
          <a:xfrm>
            <a:off x="4790712" y="-5435231"/>
            <a:ext cx="3201878"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Applying light pressure to the probe at the junction between the lens and plastic casing may reveal movement suggesting damage to the bonding.</a:t>
            </a:r>
          </a:p>
          <a:p>
            <a:endParaRPr lang="en-GB" dirty="0">
              <a:solidFill>
                <a:schemeClr val="bg1"/>
              </a:solidFill>
              <a:latin typeface="Segoe UI" panose="020B0502040204020203" pitchFamily="34" charset="0"/>
              <a:cs typeface="Segoe UI" panose="020B0502040204020203" pitchFamily="34" charset="0"/>
            </a:endParaRPr>
          </a:p>
        </p:txBody>
      </p:sp>
      <p:sp>
        <p:nvSpPr>
          <p:cNvPr id="14" name="TextBox 13">
            <a:extLst>
              <a:ext uri="{FF2B5EF4-FFF2-40B4-BE49-F238E27FC236}">
                <a16:creationId xmlns:a16="http://schemas.microsoft.com/office/drawing/2014/main" id="{E0925C33-8279-37BB-54FC-D5FBDA45E584}"/>
              </a:ext>
            </a:extLst>
          </p:cNvPr>
          <p:cNvSpPr txBox="1"/>
          <p:nvPr/>
        </p:nvSpPr>
        <p:spPr>
          <a:xfrm>
            <a:off x="4790712" y="-3604259"/>
            <a:ext cx="3201878" cy="2862322"/>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Abrasive wear may show itself as either a dulling or shining or change in texture of the lens and is most common at one or more of the corners, sometimes demonstrating complete wearing of the lens allowing ultrasound elements to be seen.</a:t>
            </a:r>
          </a:p>
          <a:p>
            <a:endParaRPr lang="en-GB" dirty="0">
              <a:solidFill>
                <a:schemeClr val="bg1"/>
              </a:solidFill>
              <a:latin typeface="Segoe UI" panose="020B0502040204020203" pitchFamily="34" charset="0"/>
              <a:cs typeface="Segoe UI" panose="020B0502040204020203" pitchFamily="34" charset="0"/>
            </a:endParaRPr>
          </a:p>
        </p:txBody>
      </p:sp>
      <p:sp>
        <p:nvSpPr>
          <p:cNvPr id="18" name="TextBox 17">
            <a:extLst>
              <a:ext uri="{FF2B5EF4-FFF2-40B4-BE49-F238E27FC236}">
                <a16:creationId xmlns:a16="http://schemas.microsoft.com/office/drawing/2014/main" id="{7BE8AE2A-7616-C041-AF4E-AB36BB201651}"/>
              </a:ext>
            </a:extLst>
          </p:cNvPr>
          <p:cNvSpPr txBox="1"/>
          <p:nvPr/>
        </p:nvSpPr>
        <p:spPr>
          <a:xfrm>
            <a:off x="4807684" y="-869176"/>
            <a:ext cx="3201878" cy="1200329"/>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The hard plastic casing should also be inspected for hairline cracks.</a:t>
            </a:r>
          </a:p>
          <a:p>
            <a:endParaRPr lang="en-GB" dirty="0">
              <a:solidFill>
                <a:schemeClr val="bg1"/>
              </a:solidFill>
              <a:latin typeface="Segoe UI" panose="020B0502040204020203" pitchFamily="34" charset="0"/>
              <a:cs typeface="Segoe UI" panose="020B0502040204020203" pitchFamily="34" charset="0"/>
            </a:endParaRPr>
          </a:p>
        </p:txBody>
      </p:sp>
      <p:pic>
        <p:nvPicPr>
          <p:cNvPr id="20" name="Picture 19" descr="A white object with a black background&#10;&#10;Description automatically generated">
            <a:extLst>
              <a:ext uri="{FF2B5EF4-FFF2-40B4-BE49-F238E27FC236}">
                <a16:creationId xmlns:a16="http://schemas.microsoft.com/office/drawing/2014/main" id="{62AB184F-BA33-8F92-77F7-7E7EE3DDD15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6000495">
            <a:off x="3335557" y="4444289"/>
            <a:ext cx="5058632" cy="1824042"/>
          </a:xfrm>
          <a:prstGeom prst="rect">
            <a:avLst/>
          </a:prstGeom>
        </p:spPr>
      </p:pic>
      <p:sp>
        <p:nvSpPr>
          <p:cNvPr id="21" name="TextBox 20">
            <a:extLst>
              <a:ext uri="{FF2B5EF4-FFF2-40B4-BE49-F238E27FC236}">
                <a16:creationId xmlns:a16="http://schemas.microsoft.com/office/drawing/2014/main" id="{E75441AB-CB16-AB64-B6DD-7CA0AC1F0C71}"/>
              </a:ext>
            </a:extLst>
          </p:cNvPr>
          <p:cNvSpPr txBox="1"/>
          <p:nvPr/>
        </p:nvSpPr>
        <p:spPr>
          <a:xfrm>
            <a:off x="1278081" y="3204809"/>
            <a:ext cx="3625263" cy="1200329"/>
          </a:xfrm>
          <a:prstGeom prst="rect">
            <a:avLst/>
          </a:prstGeom>
          <a:noFill/>
        </p:spPr>
        <p:txBody>
          <a:bodyPr wrap="square" rtlCol="0">
            <a:spAutoFit/>
          </a:bodyPr>
          <a:lstStyle/>
          <a:p>
            <a:r>
              <a:rPr lang="en-GB" sz="1800" dirty="0">
                <a:solidFill>
                  <a:schemeClr val="bg1"/>
                </a:solidFill>
                <a:effectLst/>
                <a:latin typeface="Calibri" panose="020F0502020204030204" pitchFamily="34" charset="0"/>
                <a:ea typeface="Aptos" panose="020B0004020202020204" pitchFamily="34" charset="0"/>
              </a:rPr>
              <a:t>To clean, transducers should be wiped gently with a non-textured paper towel, taking care not to cause wear to the lens. </a:t>
            </a:r>
            <a:endParaRPr lang="en-GB" dirty="0">
              <a:solidFill>
                <a:schemeClr val="bg1"/>
              </a:solidFill>
              <a:latin typeface="Segoe UI" panose="020B0502040204020203" pitchFamily="34" charset="0"/>
              <a:cs typeface="Segoe UI" panose="020B0502040204020203" pitchFamily="34" charset="0"/>
            </a:endParaRPr>
          </a:p>
        </p:txBody>
      </p:sp>
      <p:sp>
        <p:nvSpPr>
          <p:cNvPr id="8" name="TextBox 7">
            <a:extLst>
              <a:ext uri="{FF2B5EF4-FFF2-40B4-BE49-F238E27FC236}">
                <a16:creationId xmlns:a16="http://schemas.microsoft.com/office/drawing/2014/main" id="{8B1D0FC0-FA61-0E86-B593-7589E6BEDF66}"/>
              </a:ext>
            </a:extLst>
          </p:cNvPr>
          <p:cNvSpPr txBox="1"/>
          <p:nvPr/>
        </p:nvSpPr>
        <p:spPr>
          <a:xfrm>
            <a:off x="4180823" y="1325859"/>
            <a:ext cx="3625263" cy="1477328"/>
          </a:xfrm>
          <a:prstGeom prst="rect">
            <a:avLst/>
          </a:prstGeom>
          <a:noFill/>
        </p:spPr>
        <p:txBody>
          <a:bodyPr wrap="square" rtlCol="0">
            <a:spAutoFit/>
          </a:bodyPr>
          <a:lstStyle/>
          <a:p>
            <a:r>
              <a:rPr lang="en-GB" sz="1800" dirty="0">
                <a:solidFill>
                  <a:schemeClr val="bg1"/>
                </a:solidFill>
                <a:effectLst/>
                <a:latin typeface="Calibri" panose="020F0502020204030204" pitchFamily="34" charset="0"/>
                <a:ea typeface="Aptos" panose="020B0004020202020204" pitchFamily="34" charset="0"/>
              </a:rPr>
              <a:t>Use of a manufacturer-recommended cleaning agent is acceptable. Avoid use of alcohol, such as alcohol wipes, as these can damage the transducer.</a:t>
            </a:r>
            <a:endParaRPr lang="en-GB" dirty="0">
              <a:solidFill>
                <a:schemeClr val="bg1"/>
              </a:solidFill>
              <a:latin typeface="Segoe UI" panose="020B0502040204020203" pitchFamily="34" charset="0"/>
              <a:cs typeface="Segoe UI" panose="020B0502040204020203" pitchFamily="34" charset="0"/>
            </a:endParaRPr>
          </a:p>
        </p:txBody>
      </p:sp>
      <p:sp>
        <p:nvSpPr>
          <p:cNvPr id="3" name="Frame 2">
            <a:extLst>
              <a:ext uri="{FF2B5EF4-FFF2-40B4-BE49-F238E27FC236}">
                <a16:creationId xmlns:a16="http://schemas.microsoft.com/office/drawing/2014/main" id="{8127A2D3-7F52-9E41-ADE6-685C03111604}"/>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32" name="Audio 31">
            <a:hlinkClick r:id="" action="ppaction://media"/>
            <a:extLst>
              <a:ext uri="{FF2B5EF4-FFF2-40B4-BE49-F238E27FC236}">
                <a16:creationId xmlns:a16="http://schemas.microsoft.com/office/drawing/2014/main" id="{3F821F54-8DFD-F456-56EA-29E505747CFA}"/>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352943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6774">
        <p159:morph option="byObject"/>
      </p:transition>
    </mc:Choice>
    <mc:Fallback xmlns="">
      <p:transition spd="slow" advTm="1677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5D9009FF-6723-B760-8EA8-D9A20E1581A4}"/>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4A0B5CC5-DE0F-CEA4-0ABB-1CDCDF44E2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73290" y="7084802"/>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43B6030-BC4A-D8EC-3E7E-4C4CFAED5D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21091" y="9603258"/>
            <a:ext cx="9144441" cy="1134742"/>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9">
            <a:alphaModFix amt="70000"/>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10169594">
            <a:off x="-234917" y="3666040"/>
            <a:ext cx="12595830" cy="4608256"/>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9">
            <a:alphaModFix amt="70000"/>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9682242" flipH="1">
            <a:off x="-1623759" y="-2510212"/>
            <a:ext cx="9489700" cy="6130969"/>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800955" y="163600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35230" y="-2545497"/>
            <a:ext cx="2716451" cy="2716451"/>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C8AFB673-5C7F-E0A4-4BD4-6668524C9EC2}"/>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B450343F-D2B7-D35D-A33E-350BB865286E}"/>
              </a:ext>
            </a:extLst>
          </p:cNvPr>
          <p:cNvSpPr txBox="1"/>
          <p:nvPr/>
        </p:nvSpPr>
        <p:spPr>
          <a:xfrm rot="16200000">
            <a:off x="10089232" y="-228510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ED605E6C-C88D-97FB-12D7-51D9F096727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91177" y="-4118195"/>
            <a:ext cx="7321296" cy="3944112"/>
          </a:xfrm>
          <a:prstGeom prst="rect">
            <a:avLst/>
          </a:prstGeom>
        </p:spPr>
      </p:pic>
      <p:sp>
        <p:nvSpPr>
          <p:cNvPr id="26" name="TextBox 25">
            <a:extLst>
              <a:ext uri="{FF2B5EF4-FFF2-40B4-BE49-F238E27FC236}">
                <a16:creationId xmlns:a16="http://schemas.microsoft.com/office/drawing/2014/main" id="{389E3E48-EC92-452C-75B7-B8443F068D48}"/>
              </a:ext>
            </a:extLst>
          </p:cNvPr>
          <p:cNvSpPr txBox="1"/>
          <p:nvPr/>
        </p:nvSpPr>
        <p:spPr>
          <a:xfrm>
            <a:off x="4528792" y="-1507937"/>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with the standard scattering. Any shadows or streaks indicate defective transducer elements or cables.</a:t>
            </a:r>
          </a:p>
        </p:txBody>
      </p:sp>
      <p:sp>
        <p:nvSpPr>
          <p:cNvPr id="2" name="TextBox 1">
            <a:extLst>
              <a:ext uri="{FF2B5EF4-FFF2-40B4-BE49-F238E27FC236}">
                <a16:creationId xmlns:a16="http://schemas.microsoft.com/office/drawing/2014/main" id="{53C10F71-DCD2-402C-CB2F-FEF05DD0A9F4}"/>
              </a:ext>
            </a:extLst>
          </p:cNvPr>
          <p:cNvSpPr txBox="1"/>
          <p:nvPr/>
        </p:nvSpPr>
        <p:spPr>
          <a:xfrm rot="16200000">
            <a:off x="10361057" y="2837174"/>
            <a:ext cx="2492333"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CARE</a:t>
            </a:r>
          </a:p>
        </p:txBody>
      </p:sp>
      <p:sp>
        <p:nvSpPr>
          <p:cNvPr id="5" name="TextBox 4">
            <a:extLst>
              <a:ext uri="{FF2B5EF4-FFF2-40B4-BE49-F238E27FC236}">
                <a16:creationId xmlns:a16="http://schemas.microsoft.com/office/drawing/2014/main" id="{1FEBBF41-F0B7-CE57-B75E-0ABA7A69E915}"/>
              </a:ext>
            </a:extLst>
          </p:cNvPr>
          <p:cNvSpPr txBox="1"/>
          <p:nvPr/>
        </p:nvSpPr>
        <p:spPr>
          <a:xfrm rot="16200000">
            <a:off x="8867567" y="-3423264"/>
            <a:ext cx="5479311"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12" name="TextBox 11">
            <a:extLst>
              <a:ext uri="{FF2B5EF4-FFF2-40B4-BE49-F238E27FC236}">
                <a16:creationId xmlns:a16="http://schemas.microsoft.com/office/drawing/2014/main" id="{044D9C0A-C999-45CF-7D10-B0C85A03CAC3}"/>
              </a:ext>
            </a:extLst>
          </p:cNvPr>
          <p:cNvSpPr txBox="1"/>
          <p:nvPr/>
        </p:nvSpPr>
        <p:spPr>
          <a:xfrm>
            <a:off x="4807684" y="-6200069"/>
            <a:ext cx="3201878" cy="923330"/>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Inspect all transducers for signs of wear and damage.</a:t>
            </a:r>
          </a:p>
          <a:p>
            <a:endParaRPr lang="en-GB" dirty="0">
              <a:solidFill>
                <a:schemeClr val="bg1"/>
              </a:solidFill>
              <a:latin typeface="Segoe UI" panose="020B0502040204020203" pitchFamily="34" charset="0"/>
              <a:cs typeface="Segoe UI" panose="020B0502040204020203" pitchFamily="34" charset="0"/>
            </a:endParaRPr>
          </a:p>
        </p:txBody>
      </p:sp>
      <p:sp>
        <p:nvSpPr>
          <p:cNvPr id="13" name="TextBox 12">
            <a:extLst>
              <a:ext uri="{FF2B5EF4-FFF2-40B4-BE49-F238E27FC236}">
                <a16:creationId xmlns:a16="http://schemas.microsoft.com/office/drawing/2014/main" id="{0D5E3773-017B-A705-80A2-3E0E13EAA7E4}"/>
              </a:ext>
            </a:extLst>
          </p:cNvPr>
          <p:cNvSpPr txBox="1"/>
          <p:nvPr/>
        </p:nvSpPr>
        <p:spPr>
          <a:xfrm>
            <a:off x="4790712" y="-5435231"/>
            <a:ext cx="3201878"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Applying light pressure to the probe at the junction between the lens and plastic casing may reveal movement suggesting damage to the bonding.</a:t>
            </a:r>
          </a:p>
          <a:p>
            <a:endParaRPr lang="en-GB" dirty="0">
              <a:solidFill>
                <a:schemeClr val="bg1"/>
              </a:solidFill>
              <a:latin typeface="Segoe UI" panose="020B0502040204020203" pitchFamily="34" charset="0"/>
              <a:cs typeface="Segoe UI" panose="020B0502040204020203" pitchFamily="34" charset="0"/>
            </a:endParaRPr>
          </a:p>
        </p:txBody>
      </p:sp>
      <p:sp>
        <p:nvSpPr>
          <p:cNvPr id="14" name="TextBox 13">
            <a:extLst>
              <a:ext uri="{FF2B5EF4-FFF2-40B4-BE49-F238E27FC236}">
                <a16:creationId xmlns:a16="http://schemas.microsoft.com/office/drawing/2014/main" id="{E0925C33-8279-37BB-54FC-D5FBDA45E584}"/>
              </a:ext>
            </a:extLst>
          </p:cNvPr>
          <p:cNvSpPr txBox="1"/>
          <p:nvPr/>
        </p:nvSpPr>
        <p:spPr>
          <a:xfrm>
            <a:off x="4790712" y="-3604259"/>
            <a:ext cx="3201878" cy="2862322"/>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Abrasive wear may show itself as either a dulling or shining or change in texture of the lens and is most common at one or more of the corners, sometimes demonstrating complete wearing of the lens allowing ultrasound elements to be seen.</a:t>
            </a:r>
          </a:p>
          <a:p>
            <a:endParaRPr lang="en-GB" dirty="0">
              <a:solidFill>
                <a:schemeClr val="bg1"/>
              </a:solidFill>
              <a:latin typeface="Segoe UI" panose="020B0502040204020203" pitchFamily="34" charset="0"/>
              <a:cs typeface="Segoe UI" panose="020B0502040204020203" pitchFamily="34" charset="0"/>
            </a:endParaRPr>
          </a:p>
        </p:txBody>
      </p:sp>
      <p:sp>
        <p:nvSpPr>
          <p:cNvPr id="18" name="TextBox 17">
            <a:extLst>
              <a:ext uri="{FF2B5EF4-FFF2-40B4-BE49-F238E27FC236}">
                <a16:creationId xmlns:a16="http://schemas.microsoft.com/office/drawing/2014/main" id="{7BE8AE2A-7616-C041-AF4E-AB36BB201651}"/>
              </a:ext>
            </a:extLst>
          </p:cNvPr>
          <p:cNvSpPr txBox="1"/>
          <p:nvPr/>
        </p:nvSpPr>
        <p:spPr>
          <a:xfrm>
            <a:off x="4807684" y="-869176"/>
            <a:ext cx="3201878" cy="1200329"/>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The hard plastic casing should also be inspected for hairline cracks.</a:t>
            </a:r>
          </a:p>
          <a:p>
            <a:endParaRPr lang="en-GB" dirty="0">
              <a:solidFill>
                <a:schemeClr val="bg1"/>
              </a:solidFill>
              <a:latin typeface="Segoe UI" panose="020B0502040204020203" pitchFamily="34" charset="0"/>
              <a:cs typeface="Segoe UI" panose="020B0502040204020203" pitchFamily="34" charset="0"/>
            </a:endParaRPr>
          </a:p>
        </p:txBody>
      </p:sp>
      <p:pic>
        <p:nvPicPr>
          <p:cNvPr id="20" name="Picture 19" descr="A white object with a black background&#10;&#10;Description automatically generated">
            <a:extLst>
              <a:ext uri="{FF2B5EF4-FFF2-40B4-BE49-F238E27FC236}">
                <a16:creationId xmlns:a16="http://schemas.microsoft.com/office/drawing/2014/main" id="{62AB184F-BA33-8F92-77F7-7E7EE3DDD15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6000495">
            <a:off x="3335557" y="4444289"/>
            <a:ext cx="5058632" cy="1824042"/>
          </a:xfrm>
          <a:prstGeom prst="rect">
            <a:avLst/>
          </a:prstGeom>
        </p:spPr>
      </p:pic>
      <p:sp>
        <p:nvSpPr>
          <p:cNvPr id="21" name="TextBox 20">
            <a:extLst>
              <a:ext uri="{FF2B5EF4-FFF2-40B4-BE49-F238E27FC236}">
                <a16:creationId xmlns:a16="http://schemas.microsoft.com/office/drawing/2014/main" id="{E75441AB-CB16-AB64-B6DD-7CA0AC1F0C71}"/>
              </a:ext>
            </a:extLst>
          </p:cNvPr>
          <p:cNvSpPr txBox="1"/>
          <p:nvPr/>
        </p:nvSpPr>
        <p:spPr>
          <a:xfrm>
            <a:off x="1278081" y="3204809"/>
            <a:ext cx="3625263" cy="1200329"/>
          </a:xfrm>
          <a:prstGeom prst="rect">
            <a:avLst/>
          </a:prstGeom>
          <a:noFill/>
        </p:spPr>
        <p:txBody>
          <a:bodyPr wrap="square" rtlCol="0">
            <a:spAutoFit/>
          </a:bodyPr>
          <a:lstStyle/>
          <a:p>
            <a:r>
              <a:rPr lang="en-GB" sz="1800" dirty="0">
                <a:solidFill>
                  <a:schemeClr val="bg1"/>
                </a:solidFill>
                <a:effectLst/>
                <a:latin typeface="Calibri" panose="020F0502020204030204" pitchFamily="34" charset="0"/>
                <a:ea typeface="Aptos" panose="020B0004020202020204" pitchFamily="34" charset="0"/>
              </a:rPr>
              <a:t>To clean, transducers should be wiped gently with a non-textured paper towel, taking care not to cause wear to the lens. </a:t>
            </a:r>
            <a:endParaRPr lang="en-GB" dirty="0">
              <a:solidFill>
                <a:schemeClr val="bg1"/>
              </a:solidFill>
              <a:latin typeface="Segoe UI" panose="020B0502040204020203" pitchFamily="34" charset="0"/>
              <a:cs typeface="Segoe UI" panose="020B0502040204020203" pitchFamily="34" charset="0"/>
            </a:endParaRPr>
          </a:p>
        </p:txBody>
      </p:sp>
      <p:sp>
        <p:nvSpPr>
          <p:cNvPr id="3" name="TextBox 2">
            <a:extLst>
              <a:ext uri="{FF2B5EF4-FFF2-40B4-BE49-F238E27FC236}">
                <a16:creationId xmlns:a16="http://schemas.microsoft.com/office/drawing/2014/main" id="{D99121EB-0E43-3A96-5E15-B8310FA68470}"/>
              </a:ext>
            </a:extLst>
          </p:cNvPr>
          <p:cNvSpPr txBox="1"/>
          <p:nvPr/>
        </p:nvSpPr>
        <p:spPr>
          <a:xfrm>
            <a:off x="4180823" y="1325859"/>
            <a:ext cx="3625263" cy="1477328"/>
          </a:xfrm>
          <a:prstGeom prst="rect">
            <a:avLst/>
          </a:prstGeom>
          <a:noFill/>
        </p:spPr>
        <p:txBody>
          <a:bodyPr wrap="square" rtlCol="0">
            <a:spAutoFit/>
          </a:bodyPr>
          <a:lstStyle/>
          <a:p>
            <a:r>
              <a:rPr lang="en-GB" sz="1800" dirty="0">
                <a:solidFill>
                  <a:schemeClr val="bg1"/>
                </a:solidFill>
                <a:effectLst/>
                <a:latin typeface="Calibri" panose="020F0502020204030204" pitchFamily="34" charset="0"/>
                <a:ea typeface="Aptos" panose="020B0004020202020204" pitchFamily="34" charset="0"/>
              </a:rPr>
              <a:t>Use of a manufacturer-recommended cleaning agent is acceptable. Avoid use of alcohol, such as in alcohol wipes, as these can damage the transducer.</a:t>
            </a:r>
            <a:endParaRPr lang="en-GB" dirty="0">
              <a:solidFill>
                <a:schemeClr val="bg1"/>
              </a:solidFill>
              <a:latin typeface="Segoe UI" panose="020B0502040204020203" pitchFamily="34" charset="0"/>
              <a:cs typeface="Segoe UI" panose="020B0502040204020203" pitchFamily="34" charset="0"/>
            </a:endParaRPr>
          </a:p>
        </p:txBody>
      </p:sp>
      <p:sp>
        <p:nvSpPr>
          <p:cNvPr id="8" name="TextBox 7">
            <a:extLst>
              <a:ext uri="{FF2B5EF4-FFF2-40B4-BE49-F238E27FC236}">
                <a16:creationId xmlns:a16="http://schemas.microsoft.com/office/drawing/2014/main" id="{24045FC1-418B-DE04-AAEF-781B848D5F15}"/>
              </a:ext>
            </a:extLst>
          </p:cNvPr>
          <p:cNvSpPr txBox="1"/>
          <p:nvPr/>
        </p:nvSpPr>
        <p:spPr>
          <a:xfrm>
            <a:off x="7114296" y="2803187"/>
            <a:ext cx="3625263" cy="1477328"/>
          </a:xfrm>
          <a:prstGeom prst="rect">
            <a:avLst/>
          </a:prstGeom>
          <a:noFill/>
        </p:spPr>
        <p:txBody>
          <a:bodyPr wrap="square" rtlCol="0">
            <a:spAutoFit/>
          </a:bodyPr>
          <a:lstStyle/>
          <a:p>
            <a:r>
              <a:rPr lang="en-GB" sz="1800" dirty="0">
                <a:solidFill>
                  <a:schemeClr val="bg1"/>
                </a:solidFill>
                <a:effectLst/>
                <a:latin typeface="Calibri" panose="020F0502020204030204" pitchFamily="34" charset="0"/>
                <a:ea typeface="Aptos" panose="020B0004020202020204" pitchFamily="34" charset="0"/>
              </a:rPr>
              <a:t>With the proper care, damage to the device is minimised and the device should function as expected during its lifespan, which can be tested on the </a:t>
            </a:r>
            <a:r>
              <a:rPr lang="en-GB" sz="1800" dirty="0" err="1">
                <a:solidFill>
                  <a:schemeClr val="bg1"/>
                </a:solidFill>
                <a:effectLst/>
                <a:latin typeface="Calibri" panose="020F0502020204030204" pitchFamily="34" charset="0"/>
                <a:ea typeface="Aptos" panose="020B0004020202020204" pitchFamily="34" charset="0"/>
              </a:rPr>
              <a:t>SonIQ</a:t>
            </a:r>
            <a:r>
              <a:rPr lang="en-GB" sz="1800" dirty="0">
                <a:solidFill>
                  <a:schemeClr val="bg1"/>
                </a:solidFill>
                <a:effectLst/>
                <a:latin typeface="Calibri" panose="020F0502020204030204" pitchFamily="34" charset="0"/>
                <a:ea typeface="Aptos" panose="020B0004020202020204" pitchFamily="34" charset="0"/>
              </a:rPr>
              <a:t> </a:t>
            </a:r>
            <a:r>
              <a:rPr lang="en-GB" sz="1800" dirty="0" err="1">
                <a:solidFill>
                  <a:schemeClr val="bg1"/>
                </a:solidFill>
                <a:effectLst/>
                <a:latin typeface="Calibri" panose="020F0502020204030204" pitchFamily="34" charset="0"/>
                <a:ea typeface="Aptos" panose="020B0004020202020204" pitchFamily="34" charset="0"/>
              </a:rPr>
              <a:t>Unifromity</a:t>
            </a:r>
            <a:r>
              <a:rPr lang="en-GB" sz="1800" dirty="0">
                <a:solidFill>
                  <a:schemeClr val="bg1"/>
                </a:solidFill>
                <a:effectLst/>
                <a:latin typeface="Calibri" panose="020F0502020204030204" pitchFamily="34" charset="0"/>
                <a:ea typeface="Aptos" panose="020B0004020202020204" pitchFamily="34" charset="0"/>
              </a:rPr>
              <a:t>.</a:t>
            </a:r>
            <a:endParaRPr lang="en-GB" dirty="0">
              <a:solidFill>
                <a:schemeClr val="bg1"/>
              </a:solidFill>
              <a:latin typeface="Segoe UI" panose="020B0502040204020203" pitchFamily="34" charset="0"/>
              <a:cs typeface="Segoe UI" panose="020B0502040204020203" pitchFamily="34" charset="0"/>
            </a:endParaRPr>
          </a:p>
        </p:txBody>
      </p:sp>
      <p:sp>
        <p:nvSpPr>
          <p:cNvPr id="9" name="Frame 8">
            <a:extLst>
              <a:ext uri="{FF2B5EF4-FFF2-40B4-BE49-F238E27FC236}">
                <a16:creationId xmlns:a16="http://schemas.microsoft.com/office/drawing/2014/main" id="{488E1071-F781-D47C-1963-7172B74C8304}"/>
              </a:ext>
            </a:extLst>
          </p:cNvPr>
          <p:cNvSpPr/>
          <p:nvPr/>
        </p:nvSpPr>
        <p:spPr>
          <a:xfrm>
            <a:off x="-14463644" y="-14427548"/>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67" name="Audio 66">
            <a:hlinkClick r:id="" action="ppaction://media"/>
            <a:extLst>
              <a:ext uri="{FF2B5EF4-FFF2-40B4-BE49-F238E27FC236}">
                <a16:creationId xmlns:a16="http://schemas.microsoft.com/office/drawing/2014/main" id="{D0FE5826-5FAC-43A1-E1A2-10CFBD0FA1AB}"/>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574265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7742">
        <p159:morph option="byObject"/>
      </p:transition>
    </mc:Choice>
    <mc:Fallback xmlns="">
      <p:transition spd="slow" advTm="1774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B0187BC9-9087-3A7A-F5B0-39BE851B0EE6}"/>
            </a:ext>
          </a:extLst>
        </p:cNvPr>
        <p:cNvGrpSpPr/>
        <p:nvPr/>
      </p:nvGrpSpPr>
      <p:grpSpPr>
        <a:xfrm>
          <a:off x="0" y="0"/>
          <a:ext cx="0" cy="0"/>
          <a:chOff x="0" y="0"/>
          <a:chExt cx="0" cy="0"/>
        </a:xfrm>
      </p:grpSpPr>
      <p:sp>
        <p:nvSpPr>
          <p:cNvPr id="58" name="Rectangle 57">
            <a:extLst>
              <a:ext uri="{FF2B5EF4-FFF2-40B4-BE49-F238E27FC236}">
                <a16:creationId xmlns:a16="http://schemas.microsoft.com/office/drawing/2014/main" id="{BA55C55A-1F38-5795-B1F9-844E89B29560}"/>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D4B88EFD-A966-F0C0-C766-53A8119937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78F25D83-5001-AD4B-7E52-F092865F57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4514" y="7063986"/>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3EB32EB-5258-45C3-CBFB-CB141928D8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1091" y="9603258"/>
            <a:ext cx="9144441" cy="1134742"/>
          </a:xfrm>
          <a:prstGeom prst="rect">
            <a:avLst/>
          </a:prstGeom>
        </p:spPr>
      </p:pic>
      <p:sp>
        <p:nvSpPr>
          <p:cNvPr id="25" name="TextBox 24">
            <a:extLst>
              <a:ext uri="{FF2B5EF4-FFF2-40B4-BE49-F238E27FC236}">
                <a16:creationId xmlns:a16="http://schemas.microsoft.com/office/drawing/2014/main" id="{4E3700DF-6771-22C9-5B32-CFE6B1C59403}"/>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418547C2-3961-40CA-D21C-9812C6CBB193}"/>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11827293">
            <a:off x="-1769124" y="3986741"/>
            <a:ext cx="12595830" cy="4898580"/>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45AB2392-3734-D14E-61A9-2B3A1F5C04BD}"/>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11062119" flipH="1">
            <a:off x="-89342" y="-2860251"/>
            <a:ext cx="12370680" cy="6130969"/>
          </a:xfrm>
          <a:prstGeom prst="rect">
            <a:avLst/>
          </a:prstGeom>
        </p:spPr>
      </p:pic>
      <p:sp>
        <p:nvSpPr>
          <p:cNvPr id="57" name="TextBox 56">
            <a:extLst>
              <a:ext uri="{FF2B5EF4-FFF2-40B4-BE49-F238E27FC236}">
                <a16:creationId xmlns:a16="http://schemas.microsoft.com/office/drawing/2014/main" id="{0FF4C6D0-364E-E256-4370-5782D27E7212}"/>
              </a:ext>
            </a:extLst>
          </p:cNvPr>
          <p:cNvSpPr txBox="1"/>
          <p:nvPr/>
        </p:nvSpPr>
        <p:spPr>
          <a:xfrm>
            <a:off x="-6800955" y="163600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7A18793-6C14-2D38-CE2B-F24905C3018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9A53D68A-A881-B01B-79FC-F8FB276C809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64997" y="1627558"/>
            <a:ext cx="2716451" cy="2716451"/>
          </a:xfrm>
          <a:prstGeom prst="rect">
            <a:avLst/>
          </a:prstGeom>
        </p:spPr>
      </p:pic>
      <p:sp>
        <p:nvSpPr>
          <p:cNvPr id="4" name="TextBox 3">
            <a:extLst>
              <a:ext uri="{FF2B5EF4-FFF2-40B4-BE49-F238E27FC236}">
                <a16:creationId xmlns:a16="http://schemas.microsoft.com/office/drawing/2014/main" id="{33523CF8-34CC-0C6B-2F72-B4EA8923DE29}"/>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3ADB0967-6425-9AC4-8411-CC45B54998AD}"/>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A7F8B24A-B193-5212-178A-099B963ED1BC}"/>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7890EEA6-0C10-4EBD-FACE-3423ACDD31E5}"/>
              </a:ext>
            </a:extLst>
          </p:cNvPr>
          <p:cNvSpPr txBox="1"/>
          <p:nvPr/>
        </p:nvSpPr>
        <p:spPr>
          <a:xfrm rot="16200000">
            <a:off x="10089232" y="-228510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705C6097-1939-8155-A0CF-79DC45DE7BC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1177" y="-4118195"/>
            <a:ext cx="7321296" cy="3944112"/>
          </a:xfrm>
          <a:prstGeom prst="rect">
            <a:avLst/>
          </a:prstGeom>
        </p:spPr>
      </p:pic>
      <p:sp>
        <p:nvSpPr>
          <p:cNvPr id="26" name="TextBox 25">
            <a:extLst>
              <a:ext uri="{FF2B5EF4-FFF2-40B4-BE49-F238E27FC236}">
                <a16:creationId xmlns:a16="http://schemas.microsoft.com/office/drawing/2014/main" id="{6B267AFD-771A-C24D-9C19-C15B15DBD3F8}"/>
              </a:ext>
            </a:extLst>
          </p:cNvPr>
          <p:cNvSpPr txBox="1"/>
          <p:nvPr/>
        </p:nvSpPr>
        <p:spPr>
          <a:xfrm>
            <a:off x="4528792" y="-1507937"/>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with the standard scattering. Any shadows or streaks indicate defective transducer elements or cables.</a:t>
            </a:r>
          </a:p>
        </p:txBody>
      </p:sp>
      <p:sp>
        <p:nvSpPr>
          <p:cNvPr id="2" name="TextBox 1">
            <a:extLst>
              <a:ext uri="{FF2B5EF4-FFF2-40B4-BE49-F238E27FC236}">
                <a16:creationId xmlns:a16="http://schemas.microsoft.com/office/drawing/2014/main" id="{98D0AF46-FA2D-303E-D2B1-BAD7719C61E8}"/>
              </a:ext>
            </a:extLst>
          </p:cNvPr>
          <p:cNvSpPr txBox="1"/>
          <p:nvPr/>
        </p:nvSpPr>
        <p:spPr>
          <a:xfrm rot="16200000">
            <a:off x="10361057" y="2837174"/>
            <a:ext cx="2492333"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CARE</a:t>
            </a:r>
          </a:p>
        </p:txBody>
      </p:sp>
      <p:sp>
        <p:nvSpPr>
          <p:cNvPr id="5" name="TextBox 4">
            <a:extLst>
              <a:ext uri="{FF2B5EF4-FFF2-40B4-BE49-F238E27FC236}">
                <a16:creationId xmlns:a16="http://schemas.microsoft.com/office/drawing/2014/main" id="{9D2BE049-76DB-0EE0-042E-90D079620924}"/>
              </a:ext>
            </a:extLst>
          </p:cNvPr>
          <p:cNvSpPr txBox="1"/>
          <p:nvPr/>
        </p:nvSpPr>
        <p:spPr>
          <a:xfrm rot="16200000">
            <a:off x="8867567" y="-3423264"/>
            <a:ext cx="5479311"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12" name="TextBox 11">
            <a:extLst>
              <a:ext uri="{FF2B5EF4-FFF2-40B4-BE49-F238E27FC236}">
                <a16:creationId xmlns:a16="http://schemas.microsoft.com/office/drawing/2014/main" id="{6ED87F35-28A1-F1F5-EE92-111660813256}"/>
              </a:ext>
            </a:extLst>
          </p:cNvPr>
          <p:cNvSpPr txBox="1"/>
          <p:nvPr/>
        </p:nvSpPr>
        <p:spPr>
          <a:xfrm>
            <a:off x="4807684" y="-6200069"/>
            <a:ext cx="3201878" cy="923330"/>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Inspect all transducers for signs of wear and damage.</a:t>
            </a:r>
          </a:p>
          <a:p>
            <a:endParaRPr lang="en-GB" dirty="0">
              <a:solidFill>
                <a:schemeClr val="bg1"/>
              </a:solidFill>
              <a:latin typeface="Segoe UI" panose="020B0502040204020203" pitchFamily="34" charset="0"/>
              <a:cs typeface="Segoe UI" panose="020B0502040204020203" pitchFamily="34" charset="0"/>
            </a:endParaRPr>
          </a:p>
        </p:txBody>
      </p:sp>
      <p:sp>
        <p:nvSpPr>
          <p:cNvPr id="13" name="TextBox 12">
            <a:extLst>
              <a:ext uri="{FF2B5EF4-FFF2-40B4-BE49-F238E27FC236}">
                <a16:creationId xmlns:a16="http://schemas.microsoft.com/office/drawing/2014/main" id="{9BBC3C66-AE62-D222-2AAC-5694A135A39B}"/>
              </a:ext>
            </a:extLst>
          </p:cNvPr>
          <p:cNvSpPr txBox="1"/>
          <p:nvPr/>
        </p:nvSpPr>
        <p:spPr>
          <a:xfrm>
            <a:off x="4790712" y="-5435231"/>
            <a:ext cx="3201878"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Applying light pressure to the probe at the junction between the lens and plastic casing may reveal movement suggesting damage to the bonding.</a:t>
            </a:r>
          </a:p>
          <a:p>
            <a:endParaRPr lang="en-GB" dirty="0">
              <a:solidFill>
                <a:schemeClr val="bg1"/>
              </a:solidFill>
              <a:latin typeface="Segoe UI" panose="020B0502040204020203" pitchFamily="34" charset="0"/>
              <a:cs typeface="Segoe UI" panose="020B0502040204020203" pitchFamily="34" charset="0"/>
            </a:endParaRPr>
          </a:p>
        </p:txBody>
      </p:sp>
      <p:sp>
        <p:nvSpPr>
          <p:cNvPr id="14" name="TextBox 13">
            <a:extLst>
              <a:ext uri="{FF2B5EF4-FFF2-40B4-BE49-F238E27FC236}">
                <a16:creationId xmlns:a16="http://schemas.microsoft.com/office/drawing/2014/main" id="{A57FCCDB-99B5-FB79-B238-ABB9D1734DE6}"/>
              </a:ext>
            </a:extLst>
          </p:cNvPr>
          <p:cNvSpPr txBox="1"/>
          <p:nvPr/>
        </p:nvSpPr>
        <p:spPr>
          <a:xfrm>
            <a:off x="1479335" y="-3856435"/>
            <a:ext cx="3201878" cy="2862322"/>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Abrasive wear may show itself as either a dulling or shining or change in texture of the lens and is most common at one or more of the corners, sometimes demonstrating complete wearing of the lens allowing ultrasound elements to be seen.</a:t>
            </a:r>
          </a:p>
          <a:p>
            <a:endParaRPr lang="en-GB" dirty="0">
              <a:solidFill>
                <a:schemeClr val="bg1"/>
              </a:solidFill>
              <a:latin typeface="Segoe UI" panose="020B0502040204020203" pitchFamily="34" charset="0"/>
              <a:cs typeface="Segoe UI" panose="020B0502040204020203" pitchFamily="34" charset="0"/>
            </a:endParaRPr>
          </a:p>
        </p:txBody>
      </p:sp>
      <p:sp>
        <p:nvSpPr>
          <p:cNvPr id="18" name="TextBox 17">
            <a:extLst>
              <a:ext uri="{FF2B5EF4-FFF2-40B4-BE49-F238E27FC236}">
                <a16:creationId xmlns:a16="http://schemas.microsoft.com/office/drawing/2014/main" id="{0D92757D-2F0A-E308-9DA3-8C81BA7D02D2}"/>
              </a:ext>
            </a:extLst>
          </p:cNvPr>
          <p:cNvSpPr txBox="1"/>
          <p:nvPr/>
        </p:nvSpPr>
        <p:spPr>
          <a:xfrm>
            <a:off x="4807684" y="-869176"/>
            <a:ext cx="3201878" cy="1200329"/>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The hard plastic casing should also be inspected for hairline cracks.</a:t>
            </a:r>
          </a:p>
          <a:p>
            <a:endParaRPr lang="en-GB" dirty="0">
              <a:solidFill>
                <a:schemeClr val="bg1"/>
              </a:solidFill>
              <a:latin typeface="Segoe UI" panose="020B0502040204020203" pitchFamily="34" charset="0"/>
              <a:cs typeface="Segoe UI" panose="020B0502040204020203" pitchFamily="34" charset="0"/>
            </a:endParaRPr>
          </a:p>
        </p:txBody>
      </p:sp>
      <p:pic>
        <p:nvPicPr>
          <p:cNvPr id="20" name="Picture 19" descr="A white object with a black background&#10;&#10;Description automatically generated">
            <a:extLst>
              <a:ext uri="{FF2B5EF4-FFF2-40B4-BE49-F238E27FC236}">
                <a16:creationId xmlns:a16="http://schemas.microsoft.com/office/drawing/2014/main" id="{5E311A7E-6772-B320-3AA6-CBCD10700B4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6000495">
            <a:off x="3315785" y="8537760"/>
            <a:ext cx="5058632" cy="1824042"/>
          </a:xfrm>
          <a:prstGeom prst="rect">
            <a:avLst/>
          </a:prstGeom>
        </p:spPr>
      </p:pic>
      <p:sp>
        <p:nvSpPr>
          <p:cNvPr id="9" name="TextBox 8">
            <a:extLst>
              <a:ext uri="{FF2B5EF4-FFF2-40B4-BE49-F238E27FC236}">
                <a16:creationId xmlns:a16="http://schemas.microsoft.com/office/drawing/2014/main" id="{0AD0DB66-932C-12AB-F54C-976B0A4C4354}"/>
              </a:ext>
            </a:extLst>
          </p:cNvPr>
          <p:cNvSpPr txBox="1"/>
          <p:nvPr/>
        </p:nvSpPr>
        <p:spPr>
          <a:xfrm>
            <a:off x="2540520" y="1723565"/>
            <a:ext cx="2224477" cy="1754326"/>
          </a:xfrm>
          <a:prstGeom prst="rect">
            <a:avLst/>
          </a:prstGeom>
          <a:noFill/>
        </p:spPr>
        <p:txBody>
          <a:bodyPr wrap="square" rtlCol="0">
            <a:spAutoFit/>
          </a:bodyPr>
          <a:lstStyle/>
          <a:p>
            <a:endParaRPr lang="en-GB" dirty="0">
              <a:solidFill>
                <a:schemeClr val="bg1"/>
              </a:solidFill>
              <a:latin typeface="Segoe UI" panose="020B0502040204020203" pitchFamily="34" charset="0"/>
              <a:cs typeface="Segoe UI" panose="020B0502040204020203" pitchFamily="34" charset="0"/>
            </a:endParaRPr>
          </a:p>
          <a:p>
            <a:r>
              <a:rPr lang="en-GB" dirty="0" err="1">
                <a:solidFill>
                  <a:schemeClr val="bg1"/>
                </a:solidFill>
                <a:latin typeface="Segoe UI" panose="020B0502040204020203" pitchFamily="34" charset="0"/>
                <a:cs typeface="Segoe UI" panose="020B0502040204020203" pitchFamily="34" charset="0"/>
              </a:rPr>
              <a:t>SonIQ</a:t>
            </a:r>
            <a:r>
              <a:rPr lang="en-GB" dirty="0">
                <a:solidFill>
                  <a:schemeClr val="bg1"/>
                </a:solidFill>
                <a:latin typeface="Segoe UI" panose="020B0502040204020203" pitchFamily="34" charset="0"/>
                <a:cs typeface="Segoe UI" panose="020B0502040204020203" pitchFamily="34" charset="0"/>
              </a:rPr>
              <a:t> Uniformity is made of a stable but chemically sensitive tissue equivalent material. </a:t>
            </a:r>
          </a:p>
        </p:txBody>
      </p:sp>
      <p:sp>
        <p:nvSpPr>
          <p:cNvPr id="3" name="Frame 2">
            <a:extLst>
              <a:ext uri="{FF2B5EF4-FFF2-40B4-BE49-F238E27FC236}">
                <a16:creationId xmlns:a16="http://schemas.microsoft.com/office/drawing/2014/main" id="{D0C5B939-3757-1AD1-245F-64E6AA724644}"/>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41" name="Audio 40">
            <a:hlinkClick r:id="" action="ppaction://media"/>
            <a:extLst>
              <a:ext uri="{FF2B5EF4-FFF2-40B4-BE49-F238E27FC236}">
                <a16:creationId xmlns:a16="http://schemas.microsoft.com/office/drawing/2014/main" id="{DF6BFE88-6ED6-5C1A-709B-8A9ECBB3C613}"/>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521569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5827">
        <p159:morph option="byObject"/>
      </p:transition>
    </mc:Choice>
    <mc:Fallback xmlns="">
      <p:transition spd="slow" advTm="1582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36000"/>
                    </a14:imgEffect>
                  </a14:imgLayer>
                </a14:imgProps>
              </a:ext>
              <a:ext uri="{28A0092B-C50C-407E-A947-70E740481C1C}">
                <a14:useLocalDpi xmlns:a14="http://schemas.microsoft.com/office/drawing/2010/main" val="0"/>
              </a:ext>
            </a:extLst>
          </a:blip>
          <a:stretch>
            <a:fillRect/>
          </a:stretch>
        </p:blipFill>
        <p:spPr>
          <a:xfrm rot="15372551">
            <a:off x="-4616706" y="779566"/>
            <a:ext cx="9798105" cy="4943705"/>
          </a:xfrm>
          <a:prstGeom prst="rect">
            <a:avLst/>
          </a:prstGeom>
        </p:spPr>
      </p:pic>
      <p:sp>
        <p:nvSpPr>
          <p:cNvPr id="2" name="Flowchart: Data 1">
            <a:extLst>
              <a:ext uri="{FF2B5EF4-FFF2-40B4-BE49-F238E27FC236}">
                <a16:creationId xmlns:a16="http://schemas.microsoft.com/office/drawing/2014/main" id="{FC26211B-5E8D-3FFD-AFA1-54A9A4E4BB35}"/>
              </a:ext>
            </a:extLst>
          </p:cNvPr>
          <p:cNvSpPr/>
          <p:nvPr/>
        </p:nvSpPr>
        <p:spPr>
          <a:xfrm rot="20844244" flipV="1">
            <a:off x="771134" y="3732937"/>
            <a:ext cx="5234480" cy="1795985"/>
          </a:xfrm>
          <a:prstGeom prst="flowChartInputOutput">
            <a:avLst/>
          </a:prstGeom>
          <a:solidFill>
            <a:schemeClr val="tx1">
              <a:alpha val="62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8" name="Rectangle 57">
            <a:extLst>
              <a:ext uri="{FF2B5EF4-FFF2-40B4-BE49-F238E27FC236}">
                <a16:creationId xmlns:a16="http://schemas.microsoft.com/office/drawing/2014/main" id="{5D9009FF-6723-B760-8EA8-D9A20E1581A4}"/>
              </a:ext>
            </a:extLst>
          </p:cNvPr>
          <p:cNvSpPr/>
          <p:nvPr/>
        </p:nvSpPr>
        <p:spPr>
          <a:xfrm>
            <a:off x="-12583706" y="2997551"/>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103149" y="-399134"/>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4A0B5CC5-DE0F-CEA4-0ABB-1CDCDF44E26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20012" y="7062940"/>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43B6030-BC4A-D8EC-3E7E-4C4CFAED5D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72117" y="7840783"/>
            <a:ext cx="9144441" cy="1134742"/>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36000"/>
                    </a14:imgEffect>
                  </a14:imgLayer>
                </a14:imgProps>
              </a:ext>
              <a:ext uri="{28A0092B-C50C-407E-A947-70E740481C1C}">
                <a14:useLocalDpi xmlns:a14="http://schemas.microsoft.com/office/drawing/2010/main" val="0"/>
              </a:ext>
            </a:extLst>
          </a:blip>
          <a:stretch>
            <a:fillRect/>
          </a:stretch>
        </p:blipFill>
        <p:spPr>
          <a:xfrm rot="20198415" flipH="1">
            <a:off x="2858163" y="1524758"/>
            <a:ext cx="12122458" cy="8665330"/>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978362" y="1745071"/>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3003" y="848395"/>
            <a:ext cx="5094282" cy="5094282"/>
          </a:xfrm>
          <a:prstGeom prst="rect">
            <a:avLst/>
          </a:prstGeom>
        </p:spPr>
      </p:pic>
      <p:sp>
        <p:nvSpPr>
          <p:cNvPr id="3" name="TextBox 2">
            <a:extLst>
              <a:ext uri="{FF2B5EF4-FFF2-40B4-BE49-F238E27FC236}">
                <a16:creationId xmlns:a16="http://schemas.microsoft.com/office/drawing/2014/main" id="{CC87F278-00AE-C048-67BC-DC0B00268ED7}"/>
              </a:ext>
            </a:extLst>
          </p:cNvPr>
          <p:cNvSpPr txBox="1"/>
          <p:nvPr/>
        </p:nvSpPr>
        <p:spPr>
          <a:xfrm>
            <a:off x="5800547" y="1616588"/>
            <a:ext cx="5268954" cy="3046988"/>
          </a:xfrm>
          <a:prstGeom prst="rect">
            <a:avLst/>
          </a:prstGeom>
          <a:noFill/>
        </p:spPr>
        <p:txBody>
          <a:bodyPr wrap="square" rtlCol="0">
            <a:spAutoFit/>
          </a:bodyPr>
          <a:lstStyle/>
          <a:p>
            <a:r>
              <a:rPr lang="en-GB" sz="2400" dirty="0">
                <a:solidFill>
                  <a:schemeClr val="bg1"/>
                </a:solidFill>
                <a:latin typeface="Segoe UI" panose="020B0502040204020203" pitchFamily="34" charset="0"/>
                <a:cs typeface="Segoe UI" panose="020B0502040204020203" pitchFamily="34" charset="0"/>
              </a:rPr>
              <a:t>The </a:t>
            </a:r>
            <a:r>
              <a:rPr lang="en-GB" sz="2400" dirty="0" err="1">
                <a:solidFill>
                  <a:schemeClr val="bg1"/>
                </a:solidFill>
                <a:latin typeface="Segoe UI" panose="020B0502040204020203" pitchFamily="34" charset="0"/>
                <a:cs typeface="Segoe UI" panose="020B0502040204020203" pitchFamily="34" charset="0"/>
              </a:rPr>
              <a:t>SonIQ</a:t>
            </a:r>
            <a:r>
              <a:rPr lang="en-GB" sz="2400" dirty="0">
                <a:solidFill>
                  <a:schemeClr val="bg1"/>
                </a:solidFill>
                <a:latin typeface="Segoe UI" panose="020B0502040204020203" pitchFamily="34" charset="0"/>
                <a:cs typeface="Segoe UI" panose="020B0502040204020203" pitchFamily="34" charset="0"/>
              </a:rPr>
              <a:t> Uniformity allows the user to test linear, curvilinear and intra-cavity ultrasound probes for common defects such as damaged transducer elements or cables. </a:t>
            </a:r>
          </a:p>
          <a:p>
            <a:endParaRPr lang="en-GB" sz="2400" dirty="0">
              <a:solidFill>
                <a:schemeClr val="bg1"/>
              </a:solidFill>
              <a:latin typeface="Segoe UI" panose="020B0502040204020203" pitchFamily="34" charset="0"/>
              <a:cs typeface="Segoe UI" panose="020B0502040204020203" pitchFamily="34" charset="0"/>
            </a:endParaRPr>
          </a:p>
          <a:p>
            <a:r>
              <a:rPr lang="en-GB" sz="2400" dirty="0">
                <a:solidFill>
                  <a:schemeClr val="bg1"/>
                </a:solidFill>
                <a:latin typeface="Segoe UI" panose="020B0502040204020203" pitchFamily="34" charset="0"/>
                <a:cs typeface="Segoe UI" panose="020B0502040204020203" pitchFamily="34" charset="0"/>
              </a:rPr>
              <a:t>Such defects will produce non-uniformities in a uniform phantom.</a:t>
            </a:r>
          </a:p>
        </p:txBody>
      </p:sp>
      <p:sp>
        <p:nvSpPr>
          <p:cNvPr id="4" name="TextBox 3">
            <a:extLst>
              <a:ext uri="{FF2B5EF4-FFF2-40B4-BE49-F238E27FC236}">
                <a16:creationId xmlns:a16="http://schemas.microsoft.com/office/drawing/2014/main" id="{EA3A2D0F-5CAD-B93C-F1A4-99D3F6C82AB8}"/>
              </a:ext>
            </a:extLst>
          </p:cNvPr>
          <p:cNvSpPr txBox="1"/>
          <p:nvPr/>
        </p:nvSpPr>
        <p:spPr>
          <a:xfrm rot="16200000">
            <a:off x="8900328" y="7823378"/>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8" name="Frame 7">
            <a:extLst>
              <a:ext uri="{FF2B5EF4-FFF2-40B4-BE49-F238E27FC236}">
                <a16:creationId xmlns:a16="http://schemas.microsoft.com/office/drawing/2014/main" id="{381975A4-663F-9211-B3EE-BB5D8C3998C1}"/>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34" name="Audio 33">
            <a:hlinkClick r:id="" action="ppaction://media"/>
            <a:extLst>
              <a:ext uri="{FF2B5EF4-FFF2-40B4-BE49-F238E27FC236}">
                <a16:creationId xmlns:a16="http://schemas.microsoft.com/office/drawing/2014/main" id="{DADE6F19-A14E-D1F6-0563-FC23CBA23299}"/>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326463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7187">
        <p159:morph option="byObject"/>
      </p:transition>
    </mc:Choice>
    <mc:Fallback xmlns="">
      <p:transition spd="slow" advTm="3718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569A6A97-2389-C7CF-56E0-D9DA04C8B2E6}"/>
            </a:ext>
          </a:extLst>
        </p:cNvPr>
        <p:cNvGrpSpPr/>
        <p:nvPr/>
      </p:nvGrpSpPr>
      <p:grpSpPr>
        <a:xfrm>
          <a:off x="0" y="0"/>
          <a:ext cx="0" cy="0"/>
          <a:chOff x="0" y="0"/>
          <a:chExt cx="0" cy="0"/>
        </a:xfrm>
      </p:grpSpPr>
      <p:sp>
        <p:nvSpPr>
          <p:cNvPr id="58" name="Rectangle 57">
            <a:extLst>
              <a:ext uri="{FF2B5EF4-FFF2-40B4-BE49-F238E27FC236}">
                <a16:creationId xmlns:a16="http://schemas.microsoft.com/office/drawing/2014/main" id="{3DA6DF37-9CC8-532C-DAA2-E73657EC7D4B}"/>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EAD6A3FA-FF33-0820-A98D-AF821D40AD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2EFAC7CC-C13A-3148-94F0-BDEE2FCEB2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4514" y="7063986"/>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55F2C6B6-2392-9EB7-26F6-CEE129438F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1091" y="9603258"/>
            <a:ext cx="9144441" cy="1134742"/>
          </a:xfrm>
          <a:prstGeom prst="rect">
            <a:avLst/>
          </a:prstGeom>
        </p:spPr>
      </p:pic>
      <p:sp>
        <p:nvSpPr>
          <p:cNvPr id="25" name="TextBox 24">
            <a:extLst>
              <a:ext uri="{FF2B5EF4-FFF2-40B4-BE49-F238E27FC236}">
                <a16:creationId xmlns:a16="http://schemas.microsoft.com/office/drawing/2014/main" id="{EC8FEBEA-28D6-A331-041E-F95F6E480E30}"/>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73419333-D271-2F4E-EF67-F1434F843557}"/>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11827293">
            <a:off x="-1854507" y="4004496"/>
            <a:ext cx="12595830" cy="4898580"/>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DD837C7D-98D6-CCF7-01D2-AE441FDE0DEA}"/>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11062119" flipH="1">
            <a:off x="-89342" y="-2860251"/>
            <a:ext cx="12370680" cy="6130969"/>
          </a:xfrm>
          <a:prstGeom prst="rect">
            <a:avLst/>
          </a:prstGeom>
        </p:spPr>
      </p:pic>
      <p:sp>
        <p:nvSpPr>
          <p:cNvPr id="57" name="TextBox 56">
            <a:extLst>
              <a:ext uri="{FF2B5EF4-FFF2-40B4-BE49-F238E27FC236}">
                <a16:creationId xmlns:a16="http://schemas.microsoft.com/office/drawing/2014/main" id="{C72C27DF-19D0-91EE-6D55-484F9EB7692E}"/>
              </a:ext>
            </a:extLst>
          </p:cNvPr>
          <p:cNvSpPr txBox="1"/>
          <p:nvPr/>
        </p:nvSpPr>
        <p:spPr>
          <a:xfrm>
            <a:off x="-6800955" y="163600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C1E3E0E2-4EA9-D81A-2614-A9B4F1AAC89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0F5A5154-D454-04B7-8F99-425A4C9D6B1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64997" y="1627558"/>
            <a:ext cx="2716451" cy="2716451"/>
          </a:xfrm>
          <a:prstGeom prst="rect">
            <a:avLst/>
          </a:prstGeom>
        </p:spPr>
      </p:pic>
      <p:sp>
        <p:nvSpPr>
          <p:cNvPr id="4" name="TextBox 3">
            <a:extLst>
              <a:ext uri="{FF2B5EF4-FFF2-40B4-BE49-F238E27FC236}">
                <a16:creationId xmlns:a16="http://schemas.microsoft.com/office/drawing/2014/main" id="{9CD67360-6030-9658-BE8B-8B2706710BBC}"/>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C0BD3AA5-D7AF-F1C5-4541-6F85C327AB4E}"/>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59F0455C-7188-EA4D-1E9A-C8A8F372FA46}"/>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8EFF6FC9-85D7-DC19-CAF3-9938597D91AB}"/>
              </a:ext>
            </a:extLst>
          </p:cNvPr>
          <p:cNvSpPr txBox="1"/>
          <p:nvPr/>
        </p:nvSpPr>
        <p:spPr>
          <a:xfrm rot="16200000">
            <a:off x="10089232" y="-228510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F1FD592A-65A1-1820-8AF1-0DFFA634D64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1177" y="-4118195"/>
            <a:ext cx="7321296" cy="3944112"/>
          </a:xfrm>
          <a:prstGeom prst="rect">
            <a:avLst/>
          </a:prstGeom>
        </p:spPr>
      </p:pic>
      <p:sp>
        <p:nvSpPr>
          <p:cNvPr id="26" name="TextBox 25">
            <a:extLst>
              <a:ext uri="{FF2B5EF4-FFF2-40B4-BE49-F238E27FC236}">
                <a16:creationId xmlns:a16="http://schemas.microsoft.com/office/drawing/2014/main" id="{1C11C17B-3039-1AEF-0EE4-6AB7B7306903}"/>
              </a:ext>
            </a:extLst>
          </p:cNvPr>
          <p:cNvSpPr txBox="1"/>
          <p:nvPr/>
        </p:nvSpPr>
        <p:spPr>
          <a:xfrm>
            <a:off x="4528792" y="-1507937"/>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with the standard scattering. Any shadows or streaks indicate defective transducer elements or cables.</a:t>
            </a:r>
          </a:p>
        </p:txBody>
      </p:sp>
      <p:sp>
        <p:nvSpPr>
          <p:cNvPr id="2" name="TextBox 1">
            <a:extLst>
              <a:ext uri="{FF2B5EF4-FFF2-40B4-BE49-F238E27FC236}">
                <a16:creationId xmlns:a16="http://schemas.microsoft.com/office/drawing/2014/main" id="{4BE1CFA9-3E42-FD8D-EFFD-39EC273B41D0}"/>
              </a:ext>
            </a:extLst>
          </p:cNvPr>
          <p:cNvSpPr txBox="1"/>
          <p:nvPr/>
        </p:nvSpPr>
        <p:spPr>
          <a:xfrm rot="16200000">
            <a:off x="10361057" y="2837174"/>
            <a:ext cx="2492333"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CARE</a:t>
            </a:r>
          </a:p>
        </p:txBody>
      </p:sp>
      <p:sp>
        <p:nvSpPr>
          <p:cNvPr id="5" name="TextBox 4">
            <a:extLst>
              <a:ext uri="{FF2B5EF4-FFF2-40B4-BE49-F238E27FC236}">
                <a16:creationId xmlns:a16="http://schemas.microsoft.com/office/drawing/2014/main" id="{4FF17F15-DAA0-EB71-E939-FCF2D3942083}"/>
              </a:ext>
            </a:extLst>
          </p:cNvPr>
          <p:cNvSpPr txBox="1"/>
          <p:nvPr/>
        </p:nvSpPr>
        <p:spPr>
          <a:xfrm rot="16200000">
            <a:off x="8867567" y="-3423264"/>
            <a:ext cx="5479311"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12" name="TextBox 11">
            <a:extLst>
              <a:ext uri="{FF2B5EF4-FFF2-40B4-BE49-F238E27FC236}">
                <a16:creationId xmlns:a16="http://schemas.microsoft.com/office/drawing/2014/main" id="{25696B1E-D1E6-E6E9-E5C9-12C31E1A6649}"/>
              </a:ext>
            </a:extLst>
          </p:cNvPr>
          <p:cNvSpPr txBox="1"/>
          <p:nvPr/>
        </p:nvSpPr>
        <p:spPr>
          <a:xfrm>
            <a:off x="4807684" y="-6200069"/>
            <a:ext cx="3201878" cy="923330"/>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Inspect all transducers for signs of wear and damage.</a:t>
            </a:r>
          </a:p>
          <a:p>
            <a:endParaRPr lang="en-GB" dirty="0">
              <a:solidFill>
                <a:schemeClr val="bg1"/>
              </a:solidFill>
              <a:latin typeface="Segoe UI" panose="020B0502040204020203" pitchFamily="34" charset="0"/>
              <a:cs typeface="Segoe UI" panose="020B0502040204020203" pitchFamily="34" charset="0"/>
            </a:endParaRPr>
          </a:p>
        </p:txBody>
      </p:sp>
      <p:sp>
        <p:nvSpPr>
          <p:cNvPr id="13" name="TextBox 12">
            <a:extLst>
              <a:ext uri="{FF2B5EF4-FFF2-40B4-BE49-F238E27FC236}">
                <a16:creationId xmlns:a16="http://schemas.microsoft.com/office/drawing/2014/main" id="{3E01F0DA-46E9-C20E-2529-7ACED5239DC9}"/>
              </a:ext>
            </a:extLst>
          </p:cNvPr>
          <p:cNvSpPr txBox="1"/>
          <p:nvPr/>
        </p:nvSpPr>
        <p:spPr>
          <a:xfrm>
            <a:off x="4790712" y="-5435231"/>
            <a:ext cx="3201878"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Applying light pressure to the probe at the junction between the lens and plastic casing may reveal movement suggesting damage to the bonding.</a:t>
            </a:r>
          </a:p>
          <a:p>
            <a:endParaRPr lang="en-GB" dirty="0">
              <a:solidFill>
                <a:schemeClr val="bg1"/>
              </a:solidFill>
              <a:latin typeface="Segoe UI" panose="020B0502040204020203" pitchFamily="34" charset="0"/>
              <a:cs typeface="Segoe UI" panose="020B0502040204020203" pitchFamily="34" charset="0"/>
            </a:endParaRPr>
          </a:p>
        </p:txBody>
      </p:sp>
      <p:sp>
        <p:nvSpPr>
          <p:cNvPr id="14" name="TextBox 13">
            <a:extLst>
              <a:ext uri="{FF2B5EF4-FFF2-40B4-BE49-F238E27FC236}">
                <a16:creationId xmlns:a16="http://schemas.microsoft.com/office/drawing/2014/main" id="{E1F5F4C3-DF04-3E24-6C5C-0CBAE956AE7A}"/>
              </a:ext>
            </a:extLst>
          </p:cNvPr>
          <p:cNvSpPr txBox="1"/>
          <p:nvPr/>
        </p:nvSpPr>
        <p:spPr>
          <a:xfrm>
            <a:off x="1479335" y="-3856435"/>
            <a:ext cx="3201878" cy="2862322"/>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Abrasive wear may show itself as either a dulling or shining or change in texture of the lens and is most common at one or more of the corners, sometimes demonstrating complete wearing of the lens allowing ultrasound elements to be seen.</a:t>
            </a:r>
          </a:p>
          <a:p>
            <a:endParaRPr lang="en-GB" dirty="0">
              <a:solidFill>
                <a:schemeClr val="bg1"/>
              </a:solidFill>
              <a:latin typeface="Segoe UI" panose="020B0502040204020203" pitchFamily="34" charset="0"/>
              <a:cs typeface="Segoe UI" panose="020B0502040204020203" pitchFamily="34" charset="0"/>
            </a:endParaRPr>
          </a:p>
        </p:txBody>
      </p:sp>
      <p:sp>
        <p:nvSpPr>
          <p:cNvPr id="18" name="TextBox 17">
            <a:extLst>
              <a:ext uri="{FF2B5EF4-FFF2-40B4-BE49-F238E27FC236}">
                <a16:creationId xmlns:a16="http://schemas.microsoft.com/office/drawing/2014/main" id="{74153ABB-13CF-B699-6979-B1C148190BE0}"/>
              </a:ext>
            </a:extLst>
          </p:cNvPr>
          <p:cNvSpPr txBox="1"/>
          <p:nvPr/>
        </p:nvSpPr>
        <p:spPr>
          <a:xfrm>
            <a:off x="4807684" y="-869176"/>
            <a:ext cx="3201878" cy="1200329"/>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The hard plastic casing should also be inspected for hairline cracks.</a:t>
            </a:r>
          </a:p>
          <a:p>
            <a:endParaRPr lang="en-GB" dirty="0">
              <a:solidFill>
                <a:schemeClr val="bg1"/>
              </a:solidFill>
              <a:latin typeface="Segoe UI" panose="020B0502040204020203" pitchFamily="34" charset="0"/>
              <a:cs typeface="Segoe UI" panose="020B0502040204020203" pitchFamily="34" charset="0"/>
            </a:endParaRPr>
          </a:p>
        </p:txBody>
      </p:sp>
      <p:pic>
        <p:nvPicPr>
          <p:cNvPr id="20" name="Picture 19" descr="A white object with a black background&#10;&#10;Description automatically generated">
            <a:extLst>
              <a:ext uri="{FF2B5EF4-FFF2-40B4-BE49-F238E27FC236}">
                <a16:creationId xmlns:a16="http://schemas.microsoft.com/office/drawing/2014/main" id="{4A48A40D-0DF4-0ABD-322A-00D63973EE3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6000495">
            <a:off x="3315785" y="8537760"/>
            <a:ext cx="5058632" cy="1824042"/>
          </a:xfrm>
          <a:prstGeom prst="rect">
            <a:avLst/>
          </a:prstGeom>
        </p:spPr>
      </p:pic>
      <p:sp>
        <p:nvSpPr>
          <p:cNvPr id="9" name="TextBox 8">
            <a:extLst>
              <a:ext uri="{FF2B5EF4-FFF2-40B4-BE49-F238E27FC236}">
                <a16:creationId xmlns:a16="http://schemas.microsoft.com/office/drawing/2014/main" id="{499FE2B3-E939-EFAD-5722-3DA98C3D9CF8}"/>
              </a:ext>
            </a:extLst>
          </p:cNvPr>
          <p:cNvSpPr txBox="1"/>
          <p:nvPr/>
        </p:nvSpPr>
        <p:spPr>
          <a:xfrm>
            <a:off x="2540520" y="1723565"/>
            <a:ext cx="2224477" cy="1754326"/>
          </a:xfrm>
          <a:prstGeom prst="rect">
            <a:avLst/>
          </a:prstGeom>
          <a:noFill/>
        </p:spPr>
        <p:txBody>
          <a:bodyPr wrap="square" rtlCol="0">
            <a:spAutoFit/>
          </a:bodyPr>
          <a:lstStyle/>
          <a:p>
            <a:endParaRPr lang="en-GB" dirty="0">
              <a:solidFill>
                <a:schemeClr val="bg1"/>
              </a:solidFill>
              <a:latin typeface="Segoe UI" panose="020B0502040204020203" pitchFamily="34" charset="0"/>
              <a:cs typeface="Segoe UI" panose="020B0502040204020203" pitchFamily="34" charset="0"/>
            </a:endParaRPr>
          </a:p>
          <a:p>
            <a:r>
              <a:rPr lang="en-GB" dirty="0" err="1">
                <a:solidFill>
                  <a:schemeClr val="bg1"/>
                </a:solidFill>
                <a:latin typeface="Segoe UI" panose="020B0502040204020203" pitchFamily="34" charset="0"/>
                <a:cs typeface="Segoe UI" panose="020B0502040204020203" pitchFamily="34" charset="0"/>
              </a:rPr>
              <a:t>SonIQ</a:t>
            </a:r>
            <a:r>
              <a:rPr lang="en-GB" dirty="0">
                <a:solidFill>
                  <a:schemeClr val="bg1"/>
                </a:solidFill>
                <a:latin typeface="Segoe UI" panose="020B0502040204020203" pitchFamily="34" charset="0"/>
                <a:cs typeface="Segoe UI" panose="020B0502040204020203" pitchFamily="34" charset="0"/>
              </a:rPr>
              <a:t> Uniformity is made of a stable but chemically sensitive tissue equivalent material. </a:t>
            </a:r>
          </a:p>
        </p:txBody>
      </p:sp>
      <p:sp>
        <p:nvSpPr>
          <p:cNvPr id="10" name="TextBox 9">
            <a:extLst>
              <a:ext uri="{FF2B5EF4-FFF2-40B4-BE49-F238E27FC236}">
                <a16:creationId xmlns:a16="http://schemas.microsoft.com/office/drawing/2014/main" id="{8508E961-85E0-58F8-2AD6-69B0BD88C346}"/>
              </a:ext>
            </a:extLst>
          </p:cNvPr>
          <p:cNvSpPr txBox="1"/>
          <p:nvPr/>
        </p:nvSpPr>
        <p:spPr>
          <a:xfrm>
            <a:off x="7740950" y="1856515"/>
            <a:ext cx="2991483" cy="1754326"/>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Ensure to use a manufacturer recommended cleaning agent, to avoid deterioration of the phantom. </a:t>
            </a:r>
          </a:p>
        </p:txBody>
      </p:sp>
      <p:sp>
        <p:nvSpPr>
          <p:cNvPr id="3" name="Frame 2">
            <a:extLst>
              <a:ext uri="{FF2B5EF4-FFF2-40B4-BE49-F238E27FC236}">
                <a16:creationId xmlns:a16="http://schemas.microsoft.com/office/drawing/2014/main" id="{88E202C2-B3D4-8121-9EC0-0D05BDCF6EAF}"/>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37" name="Audio 36">
            <a:hlinkClick r:id="" action="ppaction://media"/>
            <a:extLst>
              <a:ext uri="{FF2B5EF4-FFF2-40B4-BE49-F238E27FC236}">
                <a16:creationId xmlns:a16="http://schemas.microsoft.com/office/drawing/2014/main" id="{24A48F5F-5537-D1EA-923E-86AE11101F44}"/>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049248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2746">
        <p159:morph option="byObject"/>
      </p:transition>
    </mc:Choice>
    <mc:Fallback xmlns="">
      <p:transition spd="slow" advTm="127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6AF769B0-A5A3-63C0-030B-5FC5B867D6D4}"/>
            </a:ext>
          </a:extLst>
        </p:cNvPr>
        <p:cNvGrpSpPr/>
        <p:nvPr/>
      </p:nvGrpSpPr>
      <p:grpSpPr>
        <a:xfrm>
          <a:off x="0" y="0"/>
          <a:ext cx="0" cy="0"/>
          <a:chOff x="0" y="0"/>
          <a:chExt cx="0" cy="0"/>
        </a:xfrm>
      </p:grpSpPr>
      <p:sp>
        <p:nvSpPr>
          <p:cNvPr id="58" name="Rectangle 57">
            <a:extLst>
              <a:ext uri="{FF2B5EF4-FFF2-40B4-BE49-F238E27FC236}">
                <a16:creationId xmlns:a16="http://schemas.microsoft.com/office/drawing/2014/main" id="{1BFB99D1-B2DD-652B-7B79-6C4678C55F4A}"/>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5B516E6C-F410-1412-EEA3-5F467FCB5C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A83BE56C-789E-BCA2-EF6F-8BD556AB46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4514" y="7063986"/>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C4162B0-38A8-C847-0F2B-A61F2EC82B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1091" y="9603258"/>
            <a:ext cx="9144441" cy="1134742"/>
          </a:xfrm>
          <a:prstGeom prst="rect">
            <a:avLst/>
          </a:prstGeom>
        </p:spPr>
      </p:pic>
      <p:sp>
        <p:nvSpPr>
          <p:cNvPr id="25" name="TextBox 24">
            <a:extLst>
              <a:ext uri="{FF2B5EF4-FFF2-40B4-BE49-F238E27FC236}">
                <a16:creationId xmlns:a16="http://schemas.microsoft.com/office/drawing/2014/main" id="{5FB42A9A-975F-3AE3-D04B-B30B72E4193C}"/>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F9879C5A-E328-93E4-21D5-459FBE541BE1}"/>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11827293">
            <a:off x="-1854507" y="4004496"/>
            <a:ext cx="12595830" cy="4898580"/>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90793DC-EDAD-BF34-F80E-7E7396AB79EC}"/>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11062119" flipH="1">
            <a:off x="-89342" y="-2860251"/>
            <a:ext cx="12370680" cy="6130969"/>
          </a:xfrm>
          <a:prstGeom prst="rect">
            <a:avLst/>
          </a:prstGeom>
        </p:spPr>
      </p:pic>
      <p:sp>
        <p:nvSpPr>
          <p:cNvPr id="57" name="TextBox 56">
            <a:extLst>
              <a:ext uri="{FF2B5EF4-FFF2-40B4-BE49-F238E27FC236}">
                <a16:creationId xmlns:a16="http://schemas.microsoft.com/office/drawing/2014/main" id="{5CDA57F3-EB14-D8C6-54F2-477BA8145205}"/>
              </a:ext>
            </a:extLst>
          </p:cNvPr>
          <p:cNvSpPr txBox="1"/>
          <p:nvPr/>
        </p:nvSpPr>
        <p:spPr>
          <a:xfrm>
            <a:off x="-6800955" y="163600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B7EBBFFA-C1DC-B950-DA0F-EDBEE5804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9593E1AB-83E8-ED62-12A0-F9740FEEBAD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64997" y="1627558"/>
            <a:ext cx="2716451" cy="2716451"/>
          </a:xfrm>
          <a:prstGeom prst="rect">
            <a:avLst/>
          </a:prstGeom>
        </p:spPr>
      </p:pic>
      <p:sp>
        <p:nvSpPr>
          <p:cNvPr id="4" name="TextBox 3">
            <a:extLst>
              <a:ext uri="{FF2B5EF4-FFF2-40B4-BE49-F238E27FC236}">
                <a16:creationId xmlns:a16="http://schemas.microsoft.com/office/drawing/2014/main" id="{93D65564-7CAD-7AB5-4DC8-80B4889C2B0D}"/>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ACD0A760-6A24-F0D4-7A55-E0B5D1A7A453}"/>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D47E79B0-6363-82BC-6AFD-AFEAA4C970FA}"/>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68AEDA59-4AA5-4817-0E72-F69E6395E857}"/>
              </a:ext>
            </a:extLst>
          </p:cNvPr>
          <p:cNvSpPr txBox="1"/>
          <p:nvPr/>
        </p:nvSpPr>
        <p:spPr>
          <a:xfrm rot="16200000">
            <a:off x="10089232" y="-228510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45124446-507F-6594-F07E-B52C4FF07ED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1177" y="-4118195"/>
            <a:ext cx="7321296" cy="3944112"/>
          </a:xfrm>
          <a:prstGeom prst="rect">
            <a:avLst/>
          </a:prstGeom>
        </p:spPr>
      </p:pic>
      <p:sp>
        <p:nvSpPr>
          <p:cNvPr id="26" name="TextBox 25">
            <a:extLst>
              <a:ext uri="{FF2B5EF4-FFF2-40B4-BE49-F238E27FC236}">
                <a16:creationId xmlns:a16="http://schemas.microsoft.com/office/drawing/2014/main" id="{2CC45201-96A3-30B4-CCF6-E7DFC76EA849}"/>
              </a:ext>
            </a:extLst>
          </p:cNvPr>
          <p:cNvSpPr txBox="1"/>
          <p:nvPr/>
        </p:nvSpPr>
        <p:spPr>
          <a:xfrm>
            <a:off x="4528792" y="-1507937"/>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with the standard scattering. Any shadows or streaks indicate defective transducer elements or cables.</a:t>
            </a:r>
          </a:p>
        </p:txBody>
      </p:sp>
      <p:sp>
        <p:nvSpPr>
          <p:cNvPr id="2" name="TextBox 1">
            <a:extLst>
              <a:ext uri="{FF2B5EF4-FFF2-40B4-BE49-F238E27FC236}">
                <a16:creationId xmlns:a16="http://schemas.microsoft.com/office/drawing/2014/main" id="{6CFC78C1-8FD0-09DA-DCF0-9BC8669FC3E2}"/>
              </a:ext>
            </a:extLst>
          </p:cNvPr>
          <p:cNvSpPr txBox="1"/>
          <p:nvPr/>
        </p:nvSpPr>
        <p:spPr>
          <a:xfrm rot="16200000">
            <a:off x="10361057" y="2837174"/>
            <a:ext cx="2492333"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CARE</a:t>
            </a:r>
          </a:p>
        </p:txBody>
      </p:sp>
      <p:sp>
        <p:nvSpPr>
          <p:cNvPr id="5" name="TextBox 4">
            <a:extLst>
              <a:ext uri="{FF2B5EF4-FFF2-40B4-BE49-F238E27FC236}">
                <a16:creationId xmlns:a16="http://schemas.microsoft.com/office/drawing/2014/main" id="{64B72D73-579F-89B7-1E4B-B117585C16D0}"/>
              </a:ext>
            </a:extLst>
          </p:cNvPr>
          <p:cNvSpPr txBox="1"/>
          <p:nvPr/>
        </p:nvSpPr>
        <p:spPr>
          <a:xfrm rot="16200000">
            <a:off x="8867567" y="-3423264"/>
            <a:ext cx="5479311"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12" name="TextBox 11">
            <a:extLst>
              <a:ext uri="{FF2B5EF4-FFF2-40B4-BE49-F238E27FC236}">
                <a16:creationId xmlns:a16="http://schemas.microsoft.com/office/drawing/2014/main" id="{2FF7F96F-ACC0-38E2-888F-8EF5DA4C0983}"/>
              </a:ext>
            </a:extLst>
          </p:cNvPr>
          <p:cNvSpPr txBox="1"/>
          <p:nvPr/>
        </p:nvSpPr>
        <p:spPr>
          <a:xfrm>
            <a:off x="4807684" y="-6200069"/>
            <a:ext cx="3201878" cy="923330"/>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Inspect all transducers for signs of wear and damage.</a:t>
            </a:r>
          </a:p>
          <a:p>
            <a:endParaRPr lang="en-GB" dirty="0">
              <a:solidFill>
                <a:schemeClr val="bg1"/>
              </a:solidFill>
              <a:latin typeface="Segoe UI" panose="020B0502040204020203" pitchFamily="34" charset="0"/>
              <a:cs typeface="Segoe UI" panose="020B0502040204020203" pitchFamily="34" charset="0"/>
            </a:endParaRPr>
          </a:p>
        </p:txBody>
      </p:sp>
      <p:sp>
        <p:nvSpPr>
          <p:cNvPr id="13" name="TextBox 12">
            <a:extLst>
              <a:ext uri="{FF2B5EF4-FFF2-40B4-BE49-F238E27FC236}">
                <a16:creationId xmlns:a16="http://schemas.microsoft.com/office/drawing/2014/main" id="{A93CFDFB-B4AC-0FBE-5EC6-5C93DB753BCF}"/>
              </a:ext>
            </a:extLst>
          </p:cNvPr>
          <p:cNvSpPr txBox="1"/>
          <p:nvPr/>
        </p:nvSpPr>
        <p:spPr>
          <a:xfrm>
            <a:off x="4790712" y="-5435231"/>
            <a:ext cx="3201878"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Applying light pressure to the probe at the junction between the lens and plastic casing may reveal movement suggesting damage to the bonding.</a:t>
            </a:r>
          </a:p>
          <a:p>
            <a:endParaRPr lang="en-GB" dirty="0">
              <a:solidFill>
                <a:schemeClr val="bg1"/>
              </a:solidFill>
              <a:latin typeface="Segoe UI" panose="020B0502040204020203" pitchFamily="34" charset="0"/>
              <a:cs typeface="Segoe UI" panose="020B0502040204020203" pitchFamily="34" charset="0"/>
            </a:endParaRPr>
          </a:p>
        </p:txBody>
      </p:sp>
      <p:sp>
        <p:nvSpPr>
          <p:cNvPr id="14" name="TextBox 13">
            <a:extLst>
              <a:ext uri="{FF2B5EF4-FFF2-40B4-BE49-F238E27FC236}">
                <a16:creationId xmlns:a16="http://schemas.microsoft.com/office/drawing/2014/main" id="{4388972D-BC80-E4E7-B500-017BAEC25245}"/>
              </a:ext>
            </a:extLst>
          </p:cNvPr>
          <p:cNvSpPr txBox="1"/>
          <p:nvPr/>
        </p:nvSpPr>
        <p:spPr>
          <a:xfrm>
            <a:off x="1479335" y="-3856435"/>
            <a:ext cx="3201878" cy="2862322"/>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Abrasive wear may show itself as either a dulling or shining or change in texture of the lens and is most common at one or more of the corners, sometimes demonstrating complete wearing of the lens allowing ultrasound elements to be seen.</a:t>
            </a:r>
          </a:p>
          <a:p>
            <a:endParaRPr lang="en-GB" dirty="0">
              <a:solidFill>
                <a:schemeClr val="bg1"/>
              </a:solidFill>
              <a:latin typeface="Segoe UI" panose="020B0502040204020203" pitchFamily="34" charset="0"/>
              <a:cs typeface="Segoe UI" panose="020B0502040204020203" pitchFamily="34" charset="0"/>
            </a:endParaRPr>
          </a:p>
        </p:txBody>
      </p:sp>
      <p:sp>
        <p:nvSpPr>
          <p:cNvPr id="18" name="TextBox 17">
            <a:extLst>
              <a:ext uri="{FF2B5EF4-FFF2-40B4-BE49-F238E27FC236}">
                <a16:creationId xmlns:a16="http://schemas.microsoft.com/office/drawing/2014/main" id="{5251ECA3-0E1E-F864-9668-1E5EA1C250CC}"/>
              </a:ext>
            </a:extLst>
          </p:cNvPr>
          <p:cNvSpPr txBox="1"/>
          <p:nvPr/>
        </p:nvSpPr>
        <p:spPr>
          <a:xfrm>
            <a:off x="4807684" y="-869176"/>
            <a:ext cx="3201878" cy="1200329"/>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The hard plastic casing should also be inspected for hairline cracks.</a:t>
            </a:r>
          </a:p>
          <a:p>
            <a:endParaRPr lang="en-GB" dirty="0">
              <a:solidFill>
                <a:schemeClr val="bg1"/>
              </a:solidFill>
              <a:latin typeface="Segoe UI" panose="020B0502040204020203" pitchFamily="34" charset="0"/>
              <a:cs typeface="Segoe UI" panose="020B0502040204020203" pitchFamily="34" charset="0"/>
            </a:endParaRPr>
          </a:p>
        </p:txBody>
      </p:sp>
      <p:pic>
        <p:nvPicPr>
          <p:cNvPr id="20" name="Picture 19" descr="A white object with a black background&#10;&#10;Description automatically generated">
            <a:extLst>
              <a:ext uri="{FF2B5EF4-FFF2-40B4-BE49-F238E27FC236}">
                <a16:creationId xmlns:a16="http://schemas.microsoft.com/office/drawing/2014/main" id="{C6FBC238-2F74-D9B5-B5E1-0279C8DB4B8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6000495">
            <a:off x="3315785" y="8537760"/>
            <a:ext cx="5058632" cy="1824042"/>
          </a:xfrm>
          <a:prstGeom prst="rect">
            <a:avLst/>
          </a:prstGeom>
        </p:spPr>
      </p:pic>
      <p:sp>
        <p:nvSpPr>
          <p:cNvPr id="9" name="TextBox 8">
            <a:extLst>
              <a:ext uri="{FF2B5EF4-FFF2-40B4-BE49-F238E27FC236}">
                <a16:creationId xmlns:a16="http://schemas.microsoft.com/office/drawing/2014/main" id="{9DA3FF10-C5B5-A42A-6B09-2E4285DE8E5D}"/>
              </a:ext>
            </a:extLst>
          </p:cNvPr>
          <p:cNvSpPr txBox="1"/>
          <p:nvPr/>
        </p:nvSpPr>
        <p:spPr>
          <a:xfrm>
            <a:off x="2540520" y="1723565"/>
            <a:ext cx="2224477" cy="1754326"/>
          </a:xfrm>
          <a:prstGeom prst="rect">
            <a:avLst/>
          </a:prstGeom>
          <a:noFill/>
        </p:spPr>
        <p:txBody>
          <a:bodyPr wrap="square" rtlCol="0">
            <a:spAutoFit/>
          </a:bodyPr>
          <a:lstStyle/>
          <a:p>
            <a:endParaRPr lang="en-GB" dirty="0">
              <a:solidFill>
                <a:schemeClr val="bg1"/>
              </a:solidFill>
              <a:latin typeface="Segoe UI" panose="020B0502040204020203" pitchFamily="34" charset="0"/>
              <a:cs typeface="Segoe UI" panose="020B0502040204020203" pitchFamily="34" charset="0"/>
            </a:endParaRPr>
          </a:p>
          <a:p>
            <a:r>
              <a:rPr lang="en-GB" dirty="0" err="1">
                <a:solidFill>
                  <a:schemeClr val="bg1"/>
                </a:solidFill>
                <a:latin typeface="Segoe UI" panose="020B0502040204020203" pitchFamily="34" charset="0"/>
                <a:cs typeface="Segoe UI" panose="020B0502040204020203" pitchFamily="34" charset="0"/>
              </a:rPr>
              <a:t>SonIQ</a:t>
            </a:r>
            <a:r>
              <a:rPr lang="en-GB" dirty="0">
                <a:solidFill>
                  <a:schemeClr val="bg1"/>
                </a:solidFill>
                <a:latin typeface="Segoe UI" panose="020B0502040204020203" pitchFamily="34" charset="0"/>
                <a:cs typeface="Segoe UI" panose="020B0502040204020203" pitchFamily="34" charset="0"/>
              </a:rPr>
              <a:t> Uniformity is made of a stable but chemically sensitive tissue equivalent material. </a:t>
            </a:r>
          </a:p>
        </p:txBody>
      </p:sp>
      <p:sp>
        <p:nvSpPr>
          <p:cNvPr id="10" name="TextBox 9">
            <a:extLst>
              <a:ext uri="{FF2B5EF4-FFF2-40B4-BE49-F238E27FC236}">
                <a16:creationId xmlns:a16="http://schemas.microsoft.com/office/drawing/2014/main" id="{74CCC20C-7433-3D2E-972C-12AC36703C5E}"/>
              </a:ext>
            </a:extLst>
          </p:cNvPr>
          <p:cNvSpPr txBox="1"/>
          <p:nvPr/>
        </p:nvSpPr>
        <p:spPr>
          <a:xfrm>
            <a:off x="7740950" y="1856515"/>
            <a:ext cx="2991483" cy="1754326"/>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Ensure to use a manufacturer recommended cleaning agent, to avoid deterioration of the phantom. </a:t>
            </a:r>
          </a:p>
        </p:txBody>
      </p:sp>
      <p:sp>
        <p:nvSpPr>
          <p:cNvPr id="3" name="Frame 2">
            <a:extLst>
              <a:ext uri="{FF2B5EF4-FFF2-40B4-BE49-F238E27FC236}">
                <a16:creationId xmlns:a16="http://schemas.microsoft.com/office/drawing/2014/main" id="{4186EB78-52F1-59BB-2C91-7FF632921E53}"/>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4" name="TextBox 23">
            <a:extLst>
              <a:ext uri="{FF2B5EF4-FFF2-40B4-BE49-F238E27FC236}">
                <a16:creationId xmlns:a16="http://schemas.microsoft.com/office/drawing/2014/main" id="{0083EA7E-6C26-4DB3-A379-87AD1F1357DF}"/>
              </a:ext>
            </a:extLst>
          </p:cNvPr>
          <p:cNvSpPr txBox="1"/>
          <p:nvPr/>
        </p:nvSpPr>
        <p:spPr>
          <a:xfrm>
            <a:off x="4241033" y="4120382"/>
            <a:ext cx="3751557" cy="1200329"/>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Remove ultrasound gel using soft tissues or skin safe wet wipes and water. Avoid acidic, basic, alcoholic, or chlorine-based cleaning agents. </a:t>
            </a:r>
          </a:p>
        </p:txBody>
      </p:sp>
      <p:pic>
        <p:nvPicPr>
          <p:cNvPr id="42" name="Audio 41">
            <a:hlinkClick r:id="" action="ppaction://media"/>
            <a:extLst>
              <a:ext uri="{FF2B5EF4-FFF2-40B4-BE49-F238E27FC236}">
                <a16:creationId xmlns:a16="http://schemas.microsoft.com/office/drawing/2014/main" id="{DFFB8907-29C5-0F4E-7CDB-8673C0ECB9B5}"/>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475003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24870">
        <p159:morph option="byObject"/>
      </p:transition>
    </mc:Choice>
    <mc:Fallback xmlns="">
      <p:transition spd="slow" advTm="2487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EC72E1AE-973A-63FA-CDB5-56EE11DAD6C0}"/>
            </a:ext>
          </a:extLst>
        </p:cNvPr>
        <p:cNvGrpSpPr/>
        <p:nvPr/>
      </p:nvGrpSpPr>
      <p:grpSpPr>
        <a:xfrm>
          <a:off x="0" y="0"/>
          <a:ext cx="0" cy="0"/>
          <a:chOff x="0" y="0"/>
          <a:chExt cx="0" cy="0"/>
        </a:xfrm>
      </p:grpSpPr>
      <p:sp>
        <p:nvSpPr>
          <p:cNvPr id="21" name="Flowchart: Data 20">
            <a:extLst>
              <a:ext uri="{FF2B5EF4-FFF2-40B4-BE49-F238E27FC236}">
                <a16:creationId xmlns:a16="http://schemas.microsoft.com/office/drawing/2014/main" id="{764AC158-5B4F-44EE-D467-7CDD3484CB08}"/>
              </a:ext>
            </a:extLst>
          </p:cNvPr>
          <p:cNvSpPr/>
          <p:nvPr/>
        </p:nvSpPr>
        <p:spPr>
          <a:xfrm rot="20844244" flipV="1">
            <a:off x="6762556" y="3820438"/>
            <a:ext cx="5792509" cy="2158628"/>
          </a:xfrm>
          <a:prstGeom prst="flowChartInputOutput">
            <a:avLst/>
          </a:prstGeom>
          <a:solidFill>
            <a:schemeClr val="tx1">
              <a:alpha val="67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8" name="Rectangle 57">
            <a:extLst>
              <a:ext uri="{FF2B5EF4-FFF2-40B4-BE49-F238E27FC236}">
                <a16:creationId xmlns:a16="http://schemas.microsoft.com/office/drawing/2014/main" id="{C12E1CDC-6FF9-9241-B584-B4F243818E71}"/>
              </a:ext>
            </a:extLst>
          </p:cNvPr>
          <p:cNvSpPr/>
          <p:nvPr/>
        </p:nvSpPr>
        <p:spPr>
          <a:xfrm>
            <a:off x="423282" y="3182588"/>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AED00D60-93E4-A066-3C36-9DA84FD63C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F1952B33-682D-DD3F-C480-201D494E67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20012" y="7062940"/>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F8DAF2FF-174A-33A2-3283-86C17DF63D1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72117" y="7840783"/>
            <a:ext cx="9144441" cy="1134742"/>
          </a:xfrm>
          <a:prstGeom prst="rect">
            <a:avLst/>
          </a:prstGeom>
        </p:spPr>
      </p:pic>
      <p:sp>
        <p:nvSpPr>
          <p:cNvPr id="25" name="TextBox 24">
            <a:extLst>
              <a:ext uri="{FF2B5EF4-FFF2-40B4-BE49-F238E27FC236}">
                <a16:creationId xmlns:a16="http://schemas.microsoft.com/office/drawing/2014/main" id="{63AA9ED0-AC3E-B2D3-36EF-AE559BA622A6}"/>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B04CED33-44A4-80F4-30E6-FF479154B296}"/>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36000"/>
                    </a14:imgEffect>
                  </a14:imgLayer>
                </a14:imgProps>
              </a:ext>
              <a:ext uri="{28A0092B-C50C-407E-A947-70E740481C1C}">
                <a14:useLocalDpi xmlns:a14="http://schemas.microsoft.com/office/drawing/2010/main" val="0"/>
              </a:ext>
            </a:extLst>
          </a:blip>
          <a:stretch>
            <a:fillRect/>
          </a:stretch>
        </p:blipFill>
        <p:spPr>
          <a:xfrm rot="12887503">
            <a:off x="-4356257" y="2403972"/>
            <a:ext cx="11848874" cy="6554797"/>
          </a:xfrm>
          <a:prstGeom prst="rect">
            <a:avLst/>
          </a:prstGeom>
        </p:spPr>
      </p:pic>
      <p:sp>
        <p:nvSpPr>
          <p:cNvPr id="57" name="TextBox 56">
            <a:extLst>
              <a:ext uri="{FF2B5EF4-FFF2-40B4-BE49-F238E27FC236}">
                <a16:creationId xmlns:a16="http://schemas.microsoft.com/office/drawing/2014/main" id="{9B4F76ED-CBAB-1436-3321-ECF620DF2603}"/>
              </a:ext>
            </a:extLst>
          </p:cNvPr>
          <p:cNvSpPr txBox="1"/>
          <p:nvPr/>
        </p:nvSpPr>
        <p:spPr>
          <a:xfrm>
            <a:off x="315549" y="1903809"/>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4" name="Picture 3" descr="A red and black wavy lines&#10;&#10;Description automatically generated">
            <a:extLst>
              <a:ext uri="{FF2B5EF4-FFF2-40B4-BE49-F238E27FC236}">
                <a16:creationId xmlns:a16="http://schemas.microsoft.com/office/drawing/2014/main" id="{9018FE6F-EAC5-478C-B813-04BA177941FD}"/>
              </a:ext>
            </a:extLst>
          </p:cNvPr>
          <p:cNvPicPr>
            <a:picLocks noChangeAspect="1"/>
          </p:cNvPicPr>
          <p:nvPr/>
        </p:nvPicPr>
        <p:blipFill>
          <a:blip r:embed="rId11">
            <a:alphaModFix amt="70000"/>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13071741" flipH="1">
            <a:off x="3931033" y="-1947704"/>
            <a:ext cx="12982322" cy="7506624"/>
          </a:xfrm>
          <a:prstGeom prst="rect">
            <a:avLst/>
          </a:prstGeom>
        </p:spPr>
      </p:pic>
      <p:pic>
        <p:nvPicPr>
          <p:cNvPr id="17" name="Picture 16">
            <a:extLst>
              <a:ext uri="{FF2B5EF4-FFF2-40B4-BE49-F238E27FC236}">
                <a16:creationId xmlns:a16="http://schemas.microsoft.com/office/drawing/2014/main" id="{7B16CFC5-9CDC-113C-477C-CB81DF969EA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909842" y="1185830"/>
            <a:ext cx="5094282" cy="5094282"/>
          </a:xfrm>
          <a:prstGeom prst="rect">
            <a:avLst/>
          </a:prstGeom>
        </p:spPr>
      </p:pic>
      <p:sp>
        <p:nvSpPr>
          <p:cNvPr id="2" name="TextBox 1">
            <a:extLst>
              <a:ext uri="{FF2B5EF4-FFF2-40B4-BE49-F238E27FC236}">
                <a16:creationId xmlns:a16="http://schemas.microsoft.com/office/drawing/2014/main" id="{9D3BCDD9-0142-EE3B-5D15-3673432D3518}"/>
              </a:ext>
            </a:extLst>
          </p:cNvPr>
          <p:cNvSpPr txBox="1"/>
          <p:nvPr/>
        </p:nvSpPr>
        <p:spPr>
          <a:xfrm>
            <a:off x="-3884352" y="789945"/>
            <a:ext cx="5743129" cy="1015663"/>
          </a:xfrm>
          <a:prstGeom prst="rect">
            <a:avLst/>
          </a:prstGeom>
          <a:noFill/>
        </p:spPr>
        <p:txBody>
          <a:bodyPr wrap="square" numCol="3" rtlCol="0">
            <a:spAutoFit/>
          </a:bodyPr>
          <a:lstStyle/>
          <a:p>
            <a:r>
              <a:rPr lang="en-GB" sz="1200" dirty="0">
                <a:solidFill>
                  <a:schemeClr val="bg1"/>
                </a:solidFill>
                <a:latin typeface="Segoe UI" panose="020B0502040204020203" pitchFamily="34" charset="0"/>
                <a:cs typeface="Segoe UI" panose="020B0502040204020203" pitchFamily="34" charset="0"/>
              </a:rPr>
              <a:t>Phantoms for:</a:t>
            </a: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X-ray</a:t>
            </a: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Mammography</a:t>
            </a: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Fluoroscopy</a:t>
            </a: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Nuclear Medicine</a:t>
            </a:r>
          </a:p>
          <a:p>
            <a:pPr marL="285750" indent="-285750">
              <a:buFont typeface="Arial" panose="020B0604020202020204" pitchFamily="34" charset="0"/>
              <a:buChar char="•"/>
            </a:pPr>
            <a:endParaRPr lang="en-GB" sz="1200" dirty="0">
              <a:solidFill>
                <a:schemeClr val="bg1"/>
              </a:solidFill>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Radiotherapy</a:t>
            </a: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Ultrasound</a:t>
            </a: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CT</a:t>
            </a:r>
          </a:p>
          <a:p>
            <a:pPr marL="285750" indent="-285750">
              <a:buFont typeface="Arial" panose="020B0604020202020204" pitchFamily="34" charset="0"/>
              <a:buChar char="•"/>
            </a:pPr>
            <a:r>
              <a:rPr lang="en-GB" sz="1200" dirty="0">
                <a:solidFill>
                  <a:schemeClr val="bg1"/>
                </a:solidFill>
                <a:latin typeface="Segoe UI" panose="020B0502040204020203" pitchFamily="34" charset="0"/>
                <a:cs typeface="Segoe UI" panose="020B0502040204020203" pitchFamily="34" charset="0"/>
              </a:rPr>
              <a:t>MRI</a:t>
            </a:r>
          </a:p>
        </p:txBody>
      </p:sp>
      <p:sp>
        <p:nvSpPr>
          <p:cNvPr id="6" name="TextBox 5">
            <a:extLst>
              <a:ext uri="{FF2B5EF4-FFF2-40B4-BE49-F238E27FC236}">
                <a16:creationId xmlns:a16="http://schemas.microsoft.com/office/drawing/2014/main" id="{1553F6D2-3024-1738-B63B-38FF17728457}"/>
              </a:ext>
            </a:extLst>
          </p:cNvPr>
          <p:cNvSpPr txBox="1"/>
          <p:nvPr/>
        </p:nvSpPr>
        <p:spPr>
          <a:xfrm>
            <a:off x="256137" y="6414202"/>
            <a:ext cx="5268954" cy="338554"/>
          </a:xfrm>
          <a:prstGeom prst="rect">
            <a:avLst/>
          </a:prstGeom>
          <a:noFill/>
        </p:spPr>
        <p:txBody>
          <a:bodyPr wrap="square" rtlCol="0">
            <a:spAutoFit/>
          </a:bodyPr>
          <a:lstStyle/>
          <a:p>
            <a:r>
              <a:rPr lang="en-GB" sz="1600" dirty="0">
                <a:solidFill>
                  <a:schemeClr val="bg1"/>
                </a:solidFill>
                <a:latin typeface="Segoe UI" panose="020B0502040204020203" pitchFamily="34" charset="0"/>
                <a:cs typeface="Segoe UI" panose="020B0502040204020203" pitchFamily="34" charset="0"/>
              </a:rPr>
              <a:t>Doc 823a 30/01/24</a:t>
            </a:r>
          </a:p>
        </p:txBody>
      </p:sp>
      <p:sp>
        <p:nvSpPr>
          <p:cNvPr id="3" name="Frame 2">
            <a:extLst>
              <a:ext uri="{FF2B5EF4-FFF2-40B4-BE49-F238E27FC236}">
                <a16:creationId xmlns:a16="http://schemas.microsoft.com/office/drawing/2014/main" id="{2BE89EAD-5FAC-B416-AC7B-715FFA295EB9}"/>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56" name="Picture 55" descr="A black background with white text&#10;&#10;Description automatically generated">
            <a:extLst>
              <a:ext uri="{FF2B5EF4-FFF2-40B4-BE49-F238E27FC236}">
                <a16:creationId xmlns:a16="http://schemas.microsoft.com/office/drawing/2014/main" id="{3E90819F-47A9-E729-2B26-0936C227C2F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57284" y="230870"/>
            <a:ext cx="5838716" cy="1244235"/>
          </a:xfrm>
          <a:prstGeom prst="rect">
            <a:avLst/>
          </a:prstGeom>
        </p:spPr>
      </p:pic>
      <p:pic>
        <p:nvPicPr>
          <p:cNvPr id="38" name="Audio 37">
            <a:hlinkClick r:id="" action="ppaction://media"/>
            <a:extLst>
              <a:ext uri="{FF2B5EF4-FFF2-40B4-BE49-F238E27FC236}">
                <a16:creationId xmlns:a16="http://schemas.microsoft.com/office/drawing/2014/main" id="{5F965361-23D7-8E85-CCC3-F9B1CD1B4006}"/>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439995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5008">
        <p159:morph option="byObject"/>
      </p:transition>
    </mc:Choice>
    <mc:Fallback xmlns="">
      <p:transition spd="slow" advTm="500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lowchart: Data 1">
            <a:extLst>
              <a:ext uri="{FF2B5EF4-FFF2-40B4-BE49-F238E27FC236}">
                <a16:creationId xmlns:a16="http://schemas.microsoft.com/office/drawing/2014/main" id="{2D216A0E-954B-43C6-2C7A-3DC2214CB5E4}"/>
              </a:ext>
            </a:extLst>
          </p:cNvPr>
          <p:cNvSpPr/>
          <p:nvPr/>
        </p:nvSpPr>
        <p:spPr>
          <a:xfrm rot="20844244" flipV="1">
            <a:off x="3398691" y="3540818"/>
            <a:ext cx="5067425" cy="1795985"/>
          </a:xfrm>
          <a:prstGeom prst="flowChartInputOutput">
            <a:avLst/>
          </a:prstGeom>
          <a:solidFill>
            <a:schemeClr val="tx1">
              <a:alpha val="62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8" name="Rectangle 57">
            <a:extLst>
              <a:ext uri="{FF2B5EF4-FFF2-40B4-BE49-F238E27FC236}">
                <a16:creationId xmlns:a16="http://schemas.microsoft.com/office/drawing/2014/main" id="{5D9009FF-6723-B760-8EA8-D9A20E1581A4}"/>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4A0B5CC5-DE0F-CEA4-0ABB-1CDCDF44E2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20012" y="7062940"/>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43B6030-BC4A-D8EC-3E7E-4C4CFAED5D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72117" y="7840783"/>
            <a:ext cx="9144441" cy="1134742"/>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18195382">
            <a:off x="-4079073" y="-587073"/>
            <a:ext cx="10342731" cy="5626465"/>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20944255" flipH="1">
            <a:off x="3146944" y="3917574"/>
            <a:ext cx="9537355" cy="6103864"/>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612391" y="2133079"/>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89007" y="1134282"/>
            <a:ext cx="4496556" cy="4496556"/>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821196" y="1985498"/>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5" name="TextBox 4">
            <a:extLst>
              <a:ext uri="{FF2B5EF4-FFF2-40B4-BE49-F238E27FC236}">
                <a16:creationId xmlns:a16="http://schemas.microsoft.com/office/drawing/2014/main" id="{15FB5069-7767-91D9-3320-33FC1E34DBBA}"/>
              </a:ext>
            </a:extLst>
          </p:cNvPr>
          <p:cNvSpPr txBox="1"/>
          <p:nvPr/>
        </p:nvSpPr>
        <p:spPr>
          <a:xfrm>
            <a:off x="4228962" y="736413"/>
            <a:ext cx="3479528" cy="523220"/>
          </a:xfrm>
          <a:prstGeom prst="rect">
            <a:avLst/>
          </a:prstGeom>
          <a:noFill/>
        </p:spPr>
        <p:txBody>
          <a:bodyPr wrap="square" rtlCol="0">
            <a:spAutoFit/>
          </a:bodyPr>
          <a:lstStyle/>
          <a:p>
            <a:r>
              <a:rPr lang="en-GB" sz="2800" dirty="0">
                <a:solidFill>
                  <a:schemeClr val="bg1"/>
                </a:solidFill>
                <a:latin typeface="Segoe UI" panose="020B0502040204020203" pitchFamily="34" charset="0"/>
                <a:cs typeface="Segoe UI" panose="020B0502040204020203" pitchFamily="34" charset="0"/>
              </a:rPr>
              <a:t>Linear probe surface</a:t>
            </a:r>
          </a:p>
        </p:txBody>
      </p:sp>
      <p:cxnSp>
        <p:nvCxnSpPr>
          <p:cNvPr id="8" name="Straight Connector 7">
            <a:extLst>
              <a:ext uri="{FF2B5EF4-FFF2-40B4-BE49-F238E27FC236}">
                <a16:creationId xmlns:a16="http://schemas.microsoft.com/office/drawing/2014/main" id="{F4F84D04-4AD1-04E9-71EF-94DBCB680E57}"/>
              </a:ext>
            </a:extLst>
          </p:cNvPr>
          <p:cNvCxnSpPr/>
          <p:nvPr/>
        </p:nvCxnSpPr>
        <p:spPr>
          <a:xfrm>
            <a:off x="5937285" y="1259633"/>
            <a:ext cx="0" cy="28575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7B997F6-621E-67EE-EF5A-DF0A1D935426}"/>
              </a:ext>
            </a:extLst>
          </p:cNvPr>
          <p:cNvSpPr txBox="1"/>
          <p:nvPr/>
        </p:nvSpPr>
        <p:spPr>
          <a:xfrm>
            <a:off x="1999309" y="2877189"/>
            <a:ext cx="2189073" cy="1384995"/>
          </a:xfrm>
          <a:prstGeom prst="rect">
            <a:avLst/>
          </a:prstGeom>
          <a:noFill/>
        </p:spPr>
        <p:txBody>
          <a:bodyPr wrap="square" rtlCol="0">
            <a:spAutoFit/>
          </a:bodyPr>
          <a:lstStyle/>
          <a:p>
            <a:r>
              <a:rPr lang="en-GB" sz="2800" dirty="0">
                <a:solidFill>
                  <a:schemeClr val="bg1"/>
                </a:solidFill>
                <a:latin typeface="Segoe UI" panose="020B0502040204020203" pitchFamily="34" charset="0"/>
                <a:cs typeface="Segoe UI" panose="020B0502040204020203" pitchFamily="34" charset="0"/>
              </a:rPr>
              <a:t>Curvilinear probe surface</a:t>
            </a:r>
          </a:p>
        </p:txBody>
      </p:sp>
      <p:cxnSp>
        <p:nvCxnSpPr>
          <p:cNvPr id="10" name="Straight Connector 9">
            <a:extLst>
              <a:ext uri="{FF2B5EF4-FFF2-40B4-BE49-F238E27FC236}">
                <a16:creationId xmlns:a16="http://schemas.microsoft.com/office/drawing/2014/main" id="{E35D3485-CF7B-1B2F-E316-1438C9714F50}"/>
              </a:ext>
            </a:extLst>
          </p:cNvPr>
          <p:cNvCxnSpPr>
            <a:cxnSpLocks/>
          </p:cNvCxnSpPr>
          <p:nvPr/>
        </p:nvCxnSpPr>
        <p:spPr>
          <a:xfrm flipH="1">
            <a:off x="3677982" y="3561744"/>
            <a:ext cx="311493"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7855FE57-6E5B-9819-4684-DBE20900B85D}"/>
              </a:ext>
            </a:extLst>
          </p:cNvPr>
          <p:cNvCxnSpPr>
            <a:cxnSpLocks/>
          </p:cNvCxnSpPr>
          <p:nvPr/>
        </p:nvCxnSpPr>
        <p:spPr>
          <a:xfrm flipH="1">
            <a:off x="7857906" y="4109513"/>
            <a:ext cx="327657" cy="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8A796BCF-FC1E-B8CC-F8E7-F9B1E3D6886B}"/>
              </a:ext>
            </a:extLst>
          </p:cNvPr>
          <p:cNvSpPr txBox="1"/>
          <p:nvPr/>
        </p:nvSpPr>
        <p:spPr>
          <a:xfrm>
            <a:off x="8230079" y="3382560"/>
            <a:ext cx="2189073" cy="954107"/>
          </a:xfrm>
          <a:prstGeom prst="rect">
            <a:avLst/>
          </a:prstGeom>
          <a:noFill/>
        </p:spPr>
        <p:txBody>
          <a:bodyPr wrap="square" rtlCol="0">
            <a:spAutoFit/>
          </a:bodyPr>
          <a:lstStyle/>
          <a:p>
            <a:r>
              <a:rPr lang="en-GB" sz="2800" dirty="0">
                <a:solidFill>
                  <a:schemeClr val="bg1"/>
                </a:solidFill>
                <a:latin typeface="Segoe UI" panose="020B0502040204020203" pitchFamily="34" charset="0"/>
                <a:cs typeface="Segoe UI" panose="020B0502040204020203" pitchFamily="34" charset="0"/>
              </a:rPr>
              <a:t>Intra-cavity probe hole</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900328" y="9070990"/>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3" name="TextBox 2">
            <a:extLst>
              <a:ext uri="{FF2B5EF4-FFF2-40B4-BE49-F238E27FC236}">
                <a16:creationId xmlns:a16="http://schemas.microsoft.com/office/drawing/2014/main" id="{309978DF-5173-56C0-2361-C0D194E1BE80}"/>
              </a:ext>
            </a:extLst>
          </p:cNvPr>
          <p:cNvSpPr txBox="1"/>
          <p:nvPr/>
        </p:nvSpPr>
        <p:spPr>
          <a:xfrm rot="16200000">
            <a:off x="8888411" y="8820390"/>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MATERIALS</a:t>
            </a:r>
          </a:p>
        </p:txBody>
      </p:sp>
      <p:sp>
        <p:nvSpPr>
          <p:cNvPr id="11" name="Frame 10">
            <a:extLst>
              <a:ext uri="{FF2B5EF4-FFF2-40B4-BE49-F238E27FC236}">
                <a16:creationId xmlns:a16="http://schemas.microsoft.com/office/drawing/2014/main" id="{241A2A3B-A0BC-0CFF-93F2-10A43963BFF7}"/>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31" name="Audio 30">
            <a:hlinkClick r:id="" action="ppaction://media"/>
            <a:extLst>
              <a:ext uri="{FF2B5EF4-FFF2-40B4-BE49-F238E27FC236}">
                <a16:creationId xmlns:a16="http://schemas.microsoft.com/office/drawing/2014/main" id="{C1C72FA5-3F2D-4B2D-85C2-8B673B1ED5F0}"/>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789092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9225">
        <p159:morph option="byObject"/>
      </p:transition>
    </mc:Choice>
    <mc:Fallback xmlns="">
      <p:transition spd="slow" advTm="1922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838E1BBE-4C4E-A216-C745-A366700B31A9}"/>
            </a:ext>
          </a:extLst>
        </p:cNvPr>
        <p:cNvGrpSpPr/>
        <p:nvPr/>
      </p:nvGrpSpPr>
      <p:grpSpPr>
        <a:xfrm>
          <a:off x="0" y="0"/>
          <a:ext cx="0" cy="0"/>
          <a:chOff x="0" y="0"/>
          <a:chExt cx="0" cy="0"/>
        </a:xfrm>
      </p:grpSpPr>
      <p:sp>
        <p:nvSpPr>
          <p:cNvPr id="2" name="Flowchart: Data 1">
            <a:extLst>
              <a:ext uri="{FF2B5EF4-FFF2-40B4-BE49-F238E27FC236}">
                <a16:creationId xmlns:a16="http://schemas.microsoft.com/office/drawing/2014/main" id="{6B532EF7-F36D-8591-94F4-97BAF9130841}"/>
              </a:ext>
            </a:extLst>
          </p:cNvPr>
          <p:cNvSpPr/>
          <p:nvPr/>
        </p:nvSpPr>
        <p:spPr>
          <a:xfrm rot="20844244" flipV="1">
            <a:off x="3398691" y="3540818"/>
            <a:ext cx="5067425" cy="1795985"/>
          </a:xfrm>
          <a:prstGeom prst="flowChartInputOutput">
            <a:avLst/>
          </a:prstGeom>
          <a:solidFill>
            <a:schemeClr val="tx1">
              <a:alpha val="62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8" name="Rectangle 57">
            <a:extLst>
              <a:ext uri="{FF2B5EF4-FFF2-40B4-BE49-F238E27FC236}">
                <a16:creationId xmlns:a16="http://schemas.microsoft.com/office/drawing/2014/main" id="{16282722-09A6-D1A9-6814-EF8BC33D08FE}"/>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CA56573E-827C-6819-8523-2D33CD1EEA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D1462CF6-A701-5E8A-0FF4-38382940A3F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20012" y="7062940"/>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18FA339F-63CD-B6F0-ABFD-C534348645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72117" y="7840783"/>
            <a:ext cx="9144441" cy="1134742"/>
          </a:xfrm>
          <a:prstGeom prst="rect">
            <a:avLst/>
          </a:prstGeom>
        </p:spPr>
      </p:pic>
      <p:sp>
        <p:nvSpPr>
          <p:cNvPr id="25" name="TextBox 24">
            <a:extLst>
              <a:ext uri="{FF2B5EF4-FFF2-40B4-BE49-F238E27FC236}">
                <a16:creationId xmlns:a16="http://schemas.microsoft.com/office/drawing/2014/main" id="{CBFB8FC6-E59F-2846-ADA6-A514BFC9B31D}"/>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2BCCDB0F-02F6-0C08-ABB1-0289E7D88D2F}"/>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18755983">
            <a:off x="-3737673" y="-839075"/>
            <a:ext cx="10342731" cy="5626465"/>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C6A8C665-EC7E-498E-DC89-0111D7F58CFA}"/>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21284362" flipH="1">
            <a:off x="1910297" y="3737992"/>
            <a:ext cx="10769743" cy="6381985"/>
          </a:xfrm>
          <a:prstGeom prst="rect">
            <a:avLst/>
          </a:prstGeom>
        </p:spPr>
      </p:pic>
      <p:sp>
        <p:nvSpPr>
          <p:cNvPr id="57" name="TextBox 56">
            <a:extLst>
              <a:ext uri="{FF2B5EF4-FFF2-40B4-BE49-F238E27FC236}">
                <a16:creationId xmlns:a16="http://schemas.microsoft.com/office/drawing/2014/main" id="{AF6670FF-641B-363A-89EA-3363F0E2485F}"/>
              </a:ext>
            </a:extLst>
          </p:cNvPr>
          <p:cNvSpPr txBox="1"/>
          <p:nvPr/>
        </p:nvSpPr>
        <p:spPr>
          <a:xfrm>
            <a:off x="-6971756" y="2056886"/>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sp>
        <p:nvSpPr>
          <p:cNvPr id="4" name="TextBox 3">
            <a:extLst>
              <a:ext uri="{FF2B5EF4-FFF2-40B4-BE49-F238E27FC236}">
                <a16:creationId xmlns:a16="http://schemas.microsoft.com/office/drawing/2014/main" id="{099A4617-91A8-1B96-B26C-DE60CF058331}"/>
              </a:ext>
            </a:extLst>
          </p:cNvPr>
          <p:cNvSpPr txBox="1"/>
          <p:nvPr/>
        </p:nvSpPr>
        <p:spPr>
          <a:xfrm rot="16200000">
            <a:off x="8900328" y="-3722624"/>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19F44BBD-9785-849A-5EC0-7F10BFDD2D67}"/>
              </a:ext>
            </a:extLst>
          </p:cNvPr>
          <p:cNvSpPr txBox="1"/>
          <p:nvPr/>
        </p:nvSpPr>
        <p:spPr>
          <a:xfrm rot="16200000">
            <a:off x="8900328" y="9070990"/>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3" name="TextBox 2">
            <a:extLst>
              <a:ext uri="{FF2B5EF4-FFF2-40B4-BE49-F238E27FC236}">
                <a16:creationId xmlns:a16="http://schemas.microsoft.com/office/drawing/2014/main" id="{A3B0ADC4-7945-64A7-355D-FE915876D698}"/>
              </a:ext>
            </a:extLst>
          </p:cNvPr>
          <p:cNvSpPr txBox="1"/>
          <p:nvPr/>
        </p:nvSpPr>
        <p:spPr>
          <a:xfrm rot="16200000">
            <a:off x="8821196" y="2495202"/>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MATERIALS</a:t>
            </a:r>
          </a:p>
        </p:txBody>
      </p:sp>
      <p:sp>
        <p:nvSpPr>
          <p:cNvPr id="18" name="TextBox 17">
            <a:extLst>
              <a:ext uri="{FF2B5EF4-FFF2-40B4-BE49-F238E27FC236}">
                <a16:creationId xmlns:a16="http://schemas.microsoft.com/office/drawing/2014/main" id="{F7451728-AFAD-3596-F7B5-9BE03677BFFB}"/>
              </a:ext>
            </a:extLst>
          </p:cNvPr>
          <p:cNvSpPr txBox="1"/>
          <p:nvPr/>
        </p:nvSpPr>
        <p:spPr>
          <a:xfrm>
            <a:off x="6904801" y="4170860"/>
            <a:ext cx="2707884" cy="1200329"/>
          </a:xfrm>
          <a:prstGeom prst="rect">
            <a:avLst/>
          </a:prstGeom>
          <a:noFill/>
        </p:spPr>
        <p:txBody>
          <a:bodyPr wrap="square">
            <a:spAutoFit/>
          </a:bodyPr>
          <a:lstStyle/>
          <a:p>
            <a:r>
              <a:rPr lang="en-GB" dirty="0">
                <a:solidFill>
                  <a:schemeClr val="bg1"/>
                </a:solidFill>
                <a:latin typeface="Segoe UI" panose="020B0502040204020203" pitchFamily="34" charset="0"/>
                <a:cs typeface="Segoe UI" panose="020B0502040204020203" pitchFamily="34" charset="0"/>
              </a:rPr>
              <a:t>	  This material 	  is also chemically stable and non-perishable.</a:t>
            </a:r>
          </a:p>
        </p:txBody>
      </p:sp>
      <p:sp>
        <p:nvSpPr>
          <p:cNvPr id="22" name="Rectangle: Rounded Corners 21">
            <a:extLst>
              <a:ext uri="{FF2B5EF4-FFF2-40B4-BE49-F238E27FC236}">
                <a16:creationId xmlns:a16="http://schemas.microsoft.com/office/drawing/2014/main" id="{C79BBBF1-89A9-3F5F-F488-6AE56ECC74FA}"/>
              </a:ext>
            </a:extLst>
          </p:cNvPr>
          <p:cNvSpPr/>
          <p:nvPr/>
        </p:nvSpPr>
        <p:spPr>
          <a:xfrm rot="228024">
            <a:off x="1400577" y="465674"/>
            <a:ext cx="3950147" cy="3293966"/>
          </a:xfrm>
          <a:prstGeom prst="roundRect">
            <a:avLst/>
          </a:prstGeom>
          <a:solidFill>
            <a:schemeClr val="tx1">
              <a:alpha val="31000"/>
            </a:schemeClr>
          </a:solidFill>
          <a:ln>
            <a:noFill/>
          </a:ln>
          <a:effectLst>
            <a:softEdge rad="444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ame 20">
            <a:extLst>
              <a:ext uri="{FF2B5EF4-FFF2-40B4-BE49-F238E27FC236}">
                <a16:creationId xmlns:a16="http://schemas.microsoft.com/office/drawing/2014/main" id="{17A70B2E-C4C4-344E-B14E-F24D80DFBA1C}"/>
              </a:ext>
            </a:extLst>
          </p:cNvPr>
          <p:cNvSpPr/>
          <p:nvPr/>
        </p:nvSpPr>
        <p:spPr>
          <a:xfrm>
            <a:off x="-1443069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4" name="Rectangle: Rounded Corners 23">
            <a:extLst>
              <a:ext uri="{FF2B5EF4-FFF2-40B4-BE49-F238E27FC236}">
                <a16:creationId xmlns:a16="http://schemas.microsoft.com/office/drawing/2014/main" id="{0294A457-AB81-8C30-E029-6B29BE079A04}"/>
              </a:ext>
            </a:extLst>
          </p:cNvPr>
          <p:cNvSpPr/>
          <p:nvPr/>
        </p:nvSpPr>
        <p:spPr>
          <a:xfrm rot="228024">
            <a:off x="1597809" y="591469"/>
            <a:ext cx="2421740" cy="2190065"/>
          </a:xfrm>
          <a:prstGeom prst="roundRect">
            <a:avLst/>
          </a:prstGeom>
          <a:solidFill>
            <a:schemeClr val="tx1">
              <a:alpha val="55000"/>
            </a:schemeClr>
          </a:solidFill>
          <a:ln>
            <a:noFill/>
          </a:ln>
          <a:effectLst>
            <a:softEdge rad="444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ADAA11E4-51B3-50EA-90EA-29B458F59870}"/>
              </a:ext>
            </a:extLst>
          </p:cNvPr>
          <p:cNvSpPr txBox="1"/>
          <p:nvPr/>
        </p:nvSpPr>
        <p:spPr>
          <a:xfrm>
            <a:off x="2489105" y="972510"/>
            <a:ext cx="3639845" cy="2031325"/>
          </a:xfrm>
          <a:custGeom>
            <a:avLst/>
            <a:gdLst>
              <a:gd name="connsiteX0" fmla="*/ 0 w 3639845"/>
              <a:gd name="connsiteY0" fmla="*/ 0 h 1200329"/>
              <a:gd name="connsiteX1" fmla="*/ 3639845 w 3639845"/>
              <a:gd name="connsiteY1" fmla="*/ 0 h 1200329"/>
              <a:gd name="connsiteX2" fmla="*/ 3639845 w 3639845"/>
              <a:gd name="connsiteY2" fmla="*/ 1200329 h 1200329"/>
              <a:gd name="connsiteX3" fmla="*/ 0 w 3639845"/>
              <a:gd name="connsiteY3" fmla="*/ 1200329 h 1200329"/>
              <a:gd name="connsiteX4" fmla="*/ 0 w 3639845"/>
              <a:gd name="connsiteY4" fmla="*/ 0 h 1200329"/>
              <a:gd name="connsiteX0" fmla="*/ 0 w 3639845"/>
              <a:gd name="connsiteY0" fmla="*/ 0 h 1200329"/>
              <a:gd name="connsiteX1" fmla="*/ 3639845 w 3639845"/>
              <a:gd name="connsiteY1" fmla="*/ 0 h 1200329"/>
              <a:gd name="connsiteX2" fmla="*/ 2494625 w 3639845"/>
              <a:gd name="connsiteY2" fmla="*/ 809711 h 1200329"/>
              <a:gd name="connsiteX3" fmla="*/ 0 w 3639845"/>
              <a:gd name="connsiteY3" fmla="*/ 1200329 h 1200329"/>
              <a:gd name="connsiteX4" fmla="*/ 0 w 3639845"/>
              <a:gd name="connsiteY4" fmla="*/ 0 h 1200329"/>
              <a:gd name="connsiteX0" fmla="*/ 0 w 3639845"/>
              <a:gd name="connsiteY0" fmla="*/ 0 h 1200329"/>
              <a:gd name="connsiteX1" fmla="*/ 3639845 w 3639845"/>
              <a:gd name="connsiteY1" fmla="*/ 0 h 1200329"/>
              <a:gd name="connsiteX2" fmla="*/ 1731146 w 3639845"/>
              <a:gd name="connsiteY2" fmla="*/ 854099 h 1200329"/>
              <a:gd name="connsiteX3" fmla="*/ 0 w 3639845"/>
              <a:gd name="connsiteY3" fmla="*/ 1200329 h 1200329"/>
              <a:gd name="connsiteX4" fmla="*/ 0 w 3639845"/>
              <a:gd name="connsiteY4" fmla="*/ 0 h 1200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9845" h="1200329">
                <a:moveTo>
                  <a:pt x="0" y="0"/>
                </a:moveTo>
                <a:lnTo>
                  <a:pt x="3639845" y="0"/>
                </a:lnTo>
                <a:lnTo>
                  <a:pt x="1731146" y="854099"/>
                </a:lnTo>
                <a:lnTo>
                  <a:pt x="0" y="1200329"/>
                </a:lnTo>
                <a:lnTo>
                  <a:pt x="0" y="0"/>
                </a:lnTo>
                <a:close/>
              </a:path>
            </a:pathLst>
          </a:custGeom>
          <a:noFill/>
        </p:spPr>
        <p:txBody>
          <a:bodyPr wrap="square">
            <a:spAutoFit/>
          </a:bodyPr>
          <a:lstStyle/>
          <a:p>
            <a:r>
              <a:rPr lang="en-GB" dirty="0">
                <a:solidFill>
                  <a:schemeClr val="bg1"/>
                </a:solidFill>
                <a:latin typeface="Segoe UI" panose="020B0502040204020203" pitchFamily="34" charset="0"/>
                <a:cs typeface="Segoe UI" panose="020B0502040204020203" pitchFamily="34" charset="0"/>
              </a:rPr>
              <a:t>The </a:t>
            </a:r>
            <a:r>
              <a:rPr lang="en-GB" dirty="0" err="1">
                <a:solidFill>
                  <a:schemeClr val="bg1"/>
                </a:solidFill>
                <a:latin typeface="Segoe UI" panose="020B0502040204020203" pitchFamily="34" charset="0"/>
                <a:cs typeface="Segoe UI" panose="020B0502040204020203" pitchFamily="34" charset="0"/>
              </a:rPr>
              <a:t>SonIQ</a:t>
            </a:r>
            <a:r>
              <a:rPr lang="en-GB" dirty="0">
                <a:solidFill>
                  <a:schemeClr val="bg1"/>
                </a:solidFill>
                <a:latin typeface="Segoe UI" panose="020B0502040204020203" pitchFamily="34" charset="0"/>
                <a:cs typeface="Segoe UI" panose="020B0502040204020203" pitchFamily="34" charset="0"/>
              </a:rPr>
              <a:t> Uniformity is made from a strong mechanically durable, tear and </a:t>
            </a:r>
          </a:p>
          <a:p>
            <a:r>
              <a:rPr lang="en-GB" dirty="0">
                <a:solidFill>
                  <a:schemeClr val="bg1"/>
                </a:solidFill>
                <a:latin typeface="Segoe UI" panose="020B0502040204020203" pitchFamily="34" charset="0"/>
                <a:cs typeface="Segoe UI" panose="020B0502040204020203" pitchFamily="34" charset="0"/>
              </a:rPr>
              <a:t>deformation </a:t>
            </a:r>
          </a:p>
          <a:p>
            <a:r>
              <a:rPr lang="en-GB" dirty="0">
                <a:solidFill>
                  <a:schemeClr val="bg1"/>
                </a:solidFill>
                <a:latin typeface="Segoe UI" panose="020B0502040204020203" pitchFamily="34" charset="0"/>
                <a:cs typeface="Segoe UI" panose="020B0502040204020203" pitchFamily="34" charset="0"/>
              </a:rPr>
              <a:t>resistant, and</a:t>
            </a:r>
          </a:p>
          <a:p>
            <a:r>
              <a:rPr lang="en-GB" dirty="0">
                <a:solidFill>
                  <a:schemeClr val="bg1"/>
                </a:solidFill>
                <a:latin typeface="Segoe UI" panose="020B0502040204020203" pitchFamily="34" charset="0"/>
                <a:cs typeface="Segoe UI" panose="020B0502040204020203" pitchFamily="34" charset="0"/>
              </a:rPr>
              <a:t>hyperflexible </a:t>
            </a:r>
          </a:p>
          <a:p>
            <a:r>
              <a:rPr lang="en-GB" dirty="0">
                <a:solidFill>
                  <a:schemeClr val="bg1"/>
                </a:solidFill>
                <a:latin typeface="Segoe UI" panose="020B0502040204020203" pitchFamily="34" charset="0"/>
                <a:cs typeface="Segoe UI" panose="020B0502040204020203" pitchFamily="34" charset="0"/>
              </a:rPr>
              <a:t>material. </a:t>
            </a:r>
          </a:p>
        </p:txBody>
      </p:sp>
      <p:pic>
        <p:nvPicPr>
          <p:cNvPr id="56" name="Picture 55" descr="A black background with white text&#10;&#10;Description automatically generated">
            <a:extLst>
              <a:ext uri="{FF2B5EF4-FFF2-40B4-BE49-F238E27FC236}">
                <a16:creationId xmlns:a16="http://schemas.microsoft.com/office/drawing/2014/main" id="{02C739AF-EE27-A9B3-DB7D-35E2D022C3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6AA31088-8ED0-A29D-45A4-8FC1F153C32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89007" y="1134282"/>
            <a:ext cx="4496556" cy="4496556"/>
          </a:xfrm>
          <a:prstGeom prst="rect">
            <a:avLst/>
          </a:prstGeom>
        </p:spPr>
      </p:pic>
      <p:pic>
        <p:nvPicPr>
          <p:cNvPr id="31" name="Audio 30">
            <a:hlinkClick r:id="" action="ppaction://media"/>
            <a:extLst>
              <a:ext uri="{FF2B5EF4-FFF2-40B4-BE49-F238E27FC236}">
                <a16:creationId xmlns:a16="http://schemas.microsoft.com/office/drawing/2014/main" id="{A48FD3B1-D936-957D-54A5-E9A48EFD881E}"/>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118750" t="-118750" r="-118750" b="-118750"/>
          <a:stretch>
            <a:fillRect/>
          </a:stretch>
        </p:blipFill>
        <p:spPr>
          <a:xfrm>
            <a:off x="10052304" y="4718304"/>
            <a:ext cx="2057400" cy="2057400"/>
          </a:xfrm>
          <a:prstGeom prst="ellipse">
            <a:avLst/>
          </a:prstGeom>
        </p:spPr>
      </p:pic>
      <p:sp>
        <p:nvSpPr>
          <p:cNvPr id="5" name="TextBox 4">
            <a:extLst>
              <a:ext uri="{FF2B5EF4-FFF2-40B4-BE49-F238E27FC236}">
                <a16:creationId xmlns:a16="http://schemas.microsoft.com/office/drawing/2014/main" id="{241D0E92-598E-BD6E-AD5C-930A2FF7AB09}"/>
              </a:ext>
            </a:extLst>
          </p:cNvPr>
          <p:cNvSpPr txBox="1"/>
          <p:nvPr/>
        </p:nvSpPr>
        <p:spPr>
          <a:xfrm>
            <a:off x="2677287" y="4391082"/>
            <a:ext cx="2583242" cy="1477328"/>
          </a:xfrm>
          <a:custGeom>
            <a:avLst/>
            <a:gdLst>
              <a:gd name="connsiteX0" fmla="*/ 0 w 3639845"/>
              <a:gd name="connsiteY0" fmla="*/ 0 h 1200329"/>
              <a:gd name="connsiteX1" fmla="*/ 3639845 w 3639845"/>
              <a:gd name="connsiteY1" fmla="*/ 0 h 1200329"/>
              <a:gd name="connsiteX2" fmla="*/ 3639845 w 3639845"/>
              <a:gd name="connsiteY2" fmla="*/ 1200329 h 1200329"/>
              <a:gd name="connsiteX3" fmla="*/ 0 w 3639845"/>
              <a:gd name="connsiteY3" fmla="*/ 1200329 h 1200329"/>
              <a:gd name="connsiteX4" fmla="*/ 0 w 3639845"/>
              <a:gd name="connsiteY4" fmla="*/ 0 h 1200329"/>
              <a:gd name="connsiteX0" fmla="*/ 0 w 3639845"/>
              <a:gd name="connsiteY0" fmla="*/ 0 h 1200329"/>
              <a:gd name="connsiteX1" fmla="*/ 3639845 w 3639845"/>
              <a:gd name="connsiteY1" fmla="*/ 0 h 1200329"/>
              <a:gd name="connsiteX2" fmla="*/ 2494625 w 3639845"/>
              <a:gd name="connsiteY2" fmla="*/ 809711 h 1200329"/>
              <a:gd name="connsiteX3" fmla="*/ 0 w 3639845"/>
              <a:gd name="connsiteY3" fmla="*/ 1200329 h 1200329"/>
              <a:gd name="connsiteX4" fmla="*/ 0 w 3639845"/>
              <a:gd name="connsiteY4" fmla="*/ 0 h 1200329"/>
              <a:gd name="connsiteX0" fmla="*/ 0 w 3639845"/>
              <a:gd name="connsiteY0" fmla="*/ 0 h 1200329"/>
              <a:gd name="connsiteX1" fmla="*/ 3639845 w 3639845"/>
              <a:gd name="connsiteY1" fmla="*/ 0 h 1200329"/>
              <a:gd name="connsiteX2" fmla="*/ 1731146 w 3639845"/>
              <a:gd name="connsiteY2" fmla="*/ 854099 h 1200329"/>
              <a:gd name="connsiteX3" fmla="*/ 0 w 3639845"/>
              <a:gd name="connsiteY3" fmla="*/ 1200329 h 1200329"/>
              <a:gd name="connsiteX4" fmla="*/ 0 w 3639845"/>
              <a:gd name="connsiteY4" fmla="*/ 0 h 1200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9845" h="1200329">
                <a:moveTo>
                  <a:pt x="0" y="0"/>
                </a:moveTo>
                <a:lnTo>
                  <a:pt x="3639845" y="0"/>
                </a:lnTo>
                <a:lnTo>
                  <a:pt x="1731146" y="854099"/>
                </a:lnTo>
                <a:lnTo>
                  <a:pt x="0" y="1200329"/>
                </a:lnTo>
                <a:lnTo>
                  <a:pt x="0" y="0"/>
                </a:lnTo>
                <a:close/>
              </a:path>
            </a:pathLst>
          </a:custGeom>
          <a:noFill/>
        </p:spPr>
        <p:txBody>
          <a:bodyPr wrap="square">
            <a:spAutoFit/>
          </a:bodyPr>
          <a:lstStyle/>
          <a:p>
            <a:r>
              <a:rPr lang="en-GB" dirty="0">
                <a:solidFill>
                  <a:schemeClr val="bg1"/>
                </a:solidFill>
                <a:latin typeface="Segoe UI" panose="020B0502040204020203" pitchFamily="34" charset="0"/>
                <a:cs typeface="Segoe UI" panose="020B0502040204020203" pitchFamily="34" charset="0"/>
              </a:rPr>
              <a:t>Due to the </a:t>
            </a:r>
          </a:p>
          <a:p>
            <a:r>
              <a:rPr lang="en-GB" dirty="0">
                <a:solidFill>
                  <a:schemeClr val="bg1"/>
                </a:solidFill>
                <a:latin typeface="Segoe UI" panose="020B0502040204020203" pitchFamily="34" charset="0"/>
                <a:cs typeface="Segoe UI" panose="020B0502040204020203" pitchFamily="34" charset="0"/>
              </a:rPr>
              <a:t>flexibility the </a:t>
            </a:r>
          </a:p>
          <a:p>
            <a:r>
              <a:rPr lang="en-GB" dirty="0">
                <a:solidFill>
                  <a:schemeClr val="bg1"/>
                </a:solidFill>
                <a:latin typeface="Segoe UI" panose="020B0502040204020203" pitchFamily="34" charset="0"/>
                <a:cs typeface="Segoe UI" panose="020B0502040204020203" pitchFamily="34" charset="0"/>
              </a:rPr>
              <a:t>intra-cavity probe </a:t>
            </a:r>
          </a:p>
          <a:p>
            <a:r>
              <a:rPr lang="en-GB" dirty="0">
                <a:solidFill>
                  <a:schemeClr val="bg1"/>
                </a:solidFill>
                <a:latin typeface="Segoe UI" panose="020B0502040204020203" pitchFamily="34" charset="0"/>
                <a:cs typeface="Segoe UI" panose="020B0502040204020203" pitchFamily="34" charset="0"/>
              </a:rPr>
              <a:t>hole can accommodate a variety of probe sizes.</a:t>
            </a:r>
          </a:p>
        </p:txBody>
      </p:sp>
    </p:spTree>
    <p:extLst>
      <p:ext uri="{BB962C8B-B14F-4D97-AF65-F5344CB8AC3E}">
        <p14:creationId xmlns:p14="http://schemas.microsoft.com/office/powerpoint/2010/main" val="21658316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29678">
        <p159:morph option="byObject"/>
      </p:transition>
    </mc:Choice>
    <mc:Fallback xmlns="">
      <p:transition spd="slow" advTm="2967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1" name="Flowchart: Data 10">
            <a:extLst>
              <a:ext uri="{FF2B5EF4-FFF2-40B4-BE49-F238E27FC236}">
                <a16:creationId xmlns:a16="http://schemas.microsoft.com/office/drawing/2014/main" id="{ED894799-D2C7-2117-1FF2-7F546557E2AD}"/>
              </a:ext>
            </a:extLst>
          </p:cNvPr>
          <p:cNvSpPr/>
          <p:nvPr/>
        </p:nvSpPr>
        <p:spPr>
          <a:xfrm rot="20844244" flipV="1">
            <a:off x="3398691" y="3540818"/>
            <a:ext cx="5067425" cy="1795985"/>
          </a:xfrm>
          <a:prstGeom prst="flowChartInputOutput">
            <a:avLst/>
          </a:prstGeom>
          <a:solidFill>
            <a:schemeClr val="tx1">
              <a:alpha val="62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8" name="Rectangle 57">
            <a:extLst>
              <a:ext uri="{FF2B5EF4-FFF2-40B4-BE49-F238E27FC236}">
                <a16:creationId xmlns:a16="http://schemas.microsoft.com/office/drawing/2014/main" id="{5D9009FF-6723-B760-8EA8-D9A20E1581A4}"/>
              </a:ext>
            </a:extLst>
          </p:cNvPr>
          <p:cNvSpPr/>
          <p:nvPr/>
        </p:nvSpPr>
        <p:spPr>
          <a:xfrm>
            <a:off x="-12044855" y="3050342"/>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05008" y="170954"/>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4A0B5CC5-DE0F-CEA4-0ABB-1CDCDF44E2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25219" y="7064357"/>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43B6030-BC4A-D8EC-3E7E-4C4CFAED5D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1091" y="9603258"/>
            <a:ext cx="9144441" cy="1134742"/>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20047027">
            <a:off x="-1542265" y="-2081719"/>
            <a:ext cx="11310963" cy="5626465"/>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679245" flipH="1">
            <a:off x="-775364" y="3123891"/>
            <a:ext cx="12866222" cy="6870700"/>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5403510" y="1701092"/>
            <a:ext cx="5368837" cy="3754874"/>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89007" y="1134282"/>
            <a:ext cx="4496556" cy="4496556"/>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729541" y="2608097"/>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2" name="TextBox 1">
            <a:extLst>
              <a:ext uri="{FF2B5EF4-FFF2-40B4-BE49-F238E27FC236}">
                <a16:creationId xmlns:a16="http://schemas.microsoft.com/office/drawing/2014/main" id="{5C5D034F-2453-FB5C-48A6-AAC83F6CC060}"/>
              </a:ext>
            </a:extLst>
          </p:cNvPr>
          <p:cNvSpPr txBox="1"/>
          <p:nvPr/>
        </p:nvSpPr>
        <p:spPr>
          <a:xfrm>
            <a:off x="349844" y="2643607"/>
            <a:ext cx="3557456" cy="1477905"/>
          </a:xfrm>
          <a:prstGeom prst="rect">
            <a:avLst/>
          </a:prstGeom>
          <a:noFill/>
        </p:spPr>
        <p:txBody>
          <a:bodyPr wrap="square" rtlCol="0">
            <a:spAutoFit/>
          </a:bodyPr>
          <a:lstStyle/>
          <a:p>
            <a:pPr algn="ctr">
              <a:lnSpc>
                <a:spcPct val="150000"/>
              </a:lnSpc>
            </a:pPr>
            <a:r>
              <a:rPr lang="en-GB" sz="3200" dirty="0">
                <a:solidFill>
                  <a:schemeClr val="bg1"/>
                </a:solidFill>
                <a:latin typeface="Segoe UI" panose="020B0502040204020203" pitchFamily="34" charset="0"/>
                <a:cs typeface="Segoe UI" panose="020B0502040204020203" pitchFamily="34" charset="0"/>
              </a:rPr>
              <a:t>Speed of Sound</a:t>
            </a:r>
          </a:p>
          <a:p>
            <a:pPr algn="ctr">
              <a:lnSpc>
                <a:spcPct val="150000"/>
              </a:lnSpc>
            </a:pPr>
            <a:r>
              <a:rPr lang="en-GB" sz="3200" dirty="0">
                <a:solidFill>
                  <a:schemeClr val="bg1"/>
                </a:solidFill>
                <a:latin typeface="Segoe UI" panose="020B0502040204020203" pitchFamily="34" charset="0"/>
                <a:cs typeface="Segoe UI" panose="020B0502040204020203" pitchFamily="34" charset="0"/>
              </a:rPr>
              <a:t>≈1000±50 </a:t>
            </a:r>
            <a:r>
              <a:rPr lang="en-GB" sz="2400" dirty="0">
                <a:solidFill>
                  <a:schemeClr val="bg1"/>
                </a:solidFill>
                <a:latin typeface="Segoe UI" panose="020B0502040204020203" pitchFamily="34" charset="0"/>
                <a:cs typeface="Segoe UI" panose="020B0502040204020203" pitchFamily="34" charset="0"/>
              </a:rPr>
              <a:t>m/s</a:t>
            </a:r>
            <a:endParaRPr lang="en-GB" sz="3200" dirty="0">
              <a:solidFill>
                <a:schemeClr val="bg1"/>
              </a:solidFill>
              <a:latin typeface="Segoe UI" panose="020B0502040204020203" pitchFamily="34" charset="0"/>
              <a:cs typeface="Segoe UI" panose="020B0502040204020203" pitchFamily="34" charset="0"/>
            </a:endParaRPr>
          </a:p>
        </p:txBody>
      </p:sp>
      <p:sp>
        <p:nvSpPr>
          <p:cNvPr id="3" name="TextBox 2">
            <a:extLst>
              <a:ext uri="{FF2B5EF4-FFF2-40B4-BE49-F238E27FC236}">
                <a16:creationId xmlns:a16="http://schemas.microsoft.com/office/drawing/2014/main" id="{AD548CC0-EABC-432F-586E-19A1AE42798C}"/>
              </a:ext>
            </a:extLst>
          </p:cNvPr>
          <p:cNvSpPr txBox="1"/>
          <p:nvPr/>
        </p:nvSpPr>
        <p:spPr>
          <a:xfrm>
            <a:off x="7693312" y="2643606"/>
            <a:ext cx="3557456" cy="1477905"/>
          </a:xfrm>
          <a:prstGeom prst="rect">
            <a:avLst/>
          </a:prstGeom>
          <a:noFill/>
        </p:spPr>
        <p:txBody>
          <a:bodyPr wrap="square" rtlCol="0">
            <a:spAutoFit/>
          </a:bodyPr>
          <a:lstStyle/>
          <a:p>
            <a:pPr algn="ctr">
              <a:lnSpc>
                <a:spcPct val="150000"/>
              </a:lnSpc>
            </a:pPr>
            <a:r>
              <a:rPr lang="en-GB" sz="3200" dirty="0">
                <a:solidFill>
                  <a:schemeClr val="bg1"/>
                </a:solidFill>
                <a:latin typeface="Segoe UI" panose="020B0502040204020203" pitchFamily="34" charset="0"/>
                <a:cs typeface="Segoe UI" panose="020B0502040204020203" pitchFamily="34" charset="0"/>
              </a:rPr>
              <a:t>Attenuation</a:t>
            </a:r>
          </a:p>
          <a:p>
            <a:pPr algn="ctr">
              <a:lnSpc>
                <a:spcPct val="150000"/>
              </a:lnSpc>
            </a:pPr>
            <a:r>
              <a:rPr lang="en-GB" sz="3200" b="0" i="0" dirty="0">
                <a:solidFill>
                  <a:schemeClr val="bg1"/>
                </a:solidFill>
                <a:effectLst/>
                <a:latin typeface="Segoe UI" panose="020B0502040204020203" pitchFamily="34" charset="0"/>
                <a:cs typeface="Segoe UI" panose="020B0502040204020203" pitchFamily="34" charset="0"/>
              </a:rPr>
              <a:t>1</a:t>
            </a:r>
            <a:r>
              <a:rPr lang="en-GB" sz="3200" dirty="0">
                <a:solidFill>
                  <a:schemeClr val="bg1"/>
                </a:solidFill>
                <a:latin typeface="Segoe UI" panose="020B0502040204020203" pitchFamily="34" charset="0"/>
                <a:cs typeface="Segoe UI" panose="020B0502040204020203" pitchFamily="34" charset="0"/>
              </a:rPr>
              <a:t>±0.1 </a:t>
            </a:r>
            <a:r>
              <a:rPr lang="en-GB" sz="2400" dirty="0">
                <a:solidFill>
                  <a:schemeClr val="bg1"/>
                </a:solidFill>
                <a:latin typeface="Segoe UI" panose="020B0502040204020203" pitchFamily="34" charset="0"/>
                <a:cs typeface="Segoe UI" panose="020B0502040204020203" pitchFamily="34" charset="0"/>
              </a:rPr>
              <a:t>dB/cm/MHz</a:t>
            </a:r>
            <a:endParaRPr lang="en-GB" sz="3200" b="0" i="0" dirty="0">
              <a:solidFill>
                <a:schemeClr val="bg1"/>
              </a:solidFill>
              <a:effectLst/>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C8AFB673-5C7F-E0A4-4BD4-6668524C9EC2}"/>
              </a:ext>
            </a:extLst>
          </p:cNvPr>
          <p:cNvSpPr txBox="1"/>
          <p:nvPr/>
        </p:nvSpPr>
        <p:spPr>
          <a:xfrm rot="16200000">
            <a:off x="8512632" y="9367817"/>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8" name="Frame 7">
            <a:extLst>
              <a:ext uri="{FF2B5EF4-FFF2-40B4-BE49-F238E27FC236}">
                <a16:creationId xmlns:a16="http://schemas.microsoft.com/office/drawing/2014/main" id="{40CC3037-74B8-8CBF-5CDD-D93B22FD920C}"/>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39" name="Audio 38">
            <a:hlinkClick r:id="" action="ppaction://media"/>
            <a:extLst>
              <a:ext uri="{FF2B5EF4-FFF2-40B4-BE49-F238E27FC236}">
                <a16:creationId xmlns:a16="http://schemas.microsoft.com/office/drawing/2014/main" id="{36FCBFA7-30C8-C809-339B-F4AA7285C2BC}"/>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214906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2688">
        <p159:morph option="byObject"/>
      </p:transition>
    </mc:Choice>
    <mc:Fallback xmlns="">
      <p:transition spd="slow" advTm="1268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Flowchart: Data 1">
            <a:extLst>
              <a:ext uri="{FF2B5EF4-FFF2-40B4-BE49-F238E27FC236}">
                <a16:creationId xmlns:a16="http://schemas.microsoft.com/office/drawing/2014/main" id="{150A036D-D35F-8148-9F65-1CD79A1FB9C7}"/>
              </a:ext>
            </a:extLst>
          </p:cNvPr>
          <p:cNvSpPr/>
          <p:nvPr/>
        </p:nvSpPr>
        <p:spPr>
          <a:xfrm rot="20844244" flipV="1">
            <a:off x="3911867" y="3186666"/>
            <a:ext cx="3717153" cy="1627033"/>
          </a:xfrm>
          <a:prstGeom prst="flowChartInputOutput">
            <a:avLst/>
          </a:prstGeom>
          <a:solidFill>
            <a:schemeClr val="tx1">
              <a:alpha val="62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8" name="Rectangle 57">
            <a:extLst>
              <a:ext uri="{FF2B5EF4-FFF2-40B4-BE49-F238E27FC236}">
                <a16:creationId xmlns:a16="http://schemas.microsoft.com/office/drawing/2014/main" id="{5D9009FF-6723-B760-8EA8-D9A20E1581A4}"/>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4A0B5CC5-DE0F-CEA4-0ABB-1CDCDF44E2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25219" y="7064357"/>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43B6030-BC4A-D8EC-3E7E-4C4CFAED5D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1091" y="9603258"/>
            <a:ext cx="9144441" cy="1134742"/>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915072">
            <a:off x="3416013" y="-1564205"/>
            <a:ext cx="9675571" cy="4812964"/>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2529083" flipH="1">
            <a:off x="-2691503" y="1673910"/>
            <a:ext cx="11473781" cy="6870700"/>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693400" y="183932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289866" y="2030944"/>
            <a:ext cx="2716451" cy="2716451"/>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C8AFB673-5C7F-E0A4-4BD4-6668524C9EC2}"/>
              </a:ext>
            </a:extLst>
          </p:cNvPr>
          <p:cNvSpPr txBox="1"/>
          <p:nvPr/>
        </p:nvSpPr>
        <p:spPr>
          <a:xfrm rot="16200000">
            <a:off x="8512632" y="2651676"/>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5" name="TextBox 4">
            <a:extLst>
              <a:ext uri="{FF2B5EF4-FFF2-40B4-BE49-F238E27FC236}">
                <a16:creationId xmlns:a16="http://schemas.microsoft.com/office/drawing/2014/main" id="{DA03E169-26B6-3EB0-46C5-A72F6E35452E}"/>
              </a:ext>
            </a:extLst>
          </p:cNvPr>
          <p:cNvSpPr txBox="1"/>
          <p:nvPr/>
        </p:nvSpPr>
        <p:spPr>
          <a:xfrm>
            <a:off x="824873" y="1446169"/>
            <a:ext cx="4497404" cy="523220"/>
          </a:xfrm>
          <a:prstGeom prst="rect">
            <a:avLst/>
          </a:prstGeom>
          <a:noFill/>
        </p:spPr>
        <p:txBody>
          <a:bodyPr wrap="square" rtlCol="0">
            <a:spAutoFit/>
          </a:bodyPr>
          <a:lstStyle/>
          <a:p>
            <a:r>
              <a:rPr lang="en-GB" sz="2800" dirty="0">
                <a:solidFill>
                  <a:schemeClr val="bg1"/>
                </a:solidFill>
                <a:latin typeface="Segoe UI" panose="020B0502040204020203" pitchFamily="34" charset="0"/>
                <a:cs typeface="Segoe UI" panose="020B0502040204020203" pitchFamily="34" charset="0"/>
              </a:rPr>
              <a:t>Background Rod Insert</a:t>
            </a:r>
          </a:p>
        </p:txBody>
      </p:sp>
      <p:sp>
        <p:nvSpPr>
          <p:cNvPr id="8" name="TextBox 7">
            <a:extLst>
              <a:ext uri="{FF2B5EF4-FFF2-40B4-BE49-F238E27FC236}">
                <a16:creationId xmlns:a16="http://schemas.microsoft.com/office/drawing/2014/main" id="{16013140-1C73-DA07-4805-B7A4335090B6}"/>
              </a:ext>
            </a:extLst>
          </p:cNvPr>
          <p:cNvSpPr txBox="1"/>
          <p:nvPr/>
        </p:nvSpPr>
        <p:spPr>
          <a:xfrm>
            <a:off x="7507003" y="1446169"/>
            <a:ext cx="3895905" cy="523220"/>
          </a:xfrm>
          <a:prstGeom prst="rect">
            <a:avLst/>
          </a:prstGeom>
          <a:noFill/>
        </p:spPr>
        <p:txBody>
          <a:bodyPr wrap="square" rtlCol="0">
            <a:spAutoFit/>
          </a:bodyPr>
          <a:lstStyle/>
          <a:p>
            <a:r>
              <a:rPr lang="en-GB" sz="2800" dirty="0">
                <a:solidFill>
                  <a:schemeClr val="bg1"/>
                </a:solidFill>
                <a:latin typeface="Segoe UI" panose="020B0502040204020203" pitchFamily="34" charset="0"/>
                <a:cs typeface="Segoe UI" panose="020B0502040204020203" pitchFamily="34" charset="0"/>
              </a:rPr>
              <a:t>Anechoic Rod Insert</a:t>
            </a:r>
          </a:p>
        </p:txBody>
      </p:sp>
      <p:sp>
        <p:nvSpPr>
          <p:cNvPr id="10" name="Rectangle 9">
            <a:extLst>
              <a:ext uri="{FF2B5EF4-FFF2-40B4-BE49-F238E27FC236}">
                <a16:creationId xmlns:a16="http://schemas.microsoft.com/office/drawing/2014/main" id="{4E93AFA1-08EC-C8CF-E8FF-9A68F41B7B50}"/>
              </a:ext>
            </a:extLst>
          </p:cNvPr>
          <p:cNvSpPr/>
          <p:nvPr/>
        </p:nvSpPr>
        <p:spPr>
          <a:xfrm>
            <a:off x="913959" y="1988219"/>
            <a:ext cx="4078806" cy="142531"/>
          </a:xfrm>
          <a:prstGeom prst="rect">
            <a:avLst/>
          </a:prstGeom>
          <a:gradFill flip="none" rotWithShape="1">
            <a:gsLst>
              <a:gs pos="0">
                <a:srgbClr val="700000"/>
              </a:gs>
              <a:gs pos="100000">
                <a:schemeClr val="tx1">
                  <a:alpha val="0"/>
                </a:schemeClr>
              </a:gs>
            </a:gsLst>
            <a:lin ang="0" scaled="1"/>
            <a:tileRect/>
          </a:gra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31D3130-A766-2CC4-05CB-3159B1778651}"/>
              </a:ext>
            </a:extLst>
          </p:cNvPr>
          <p:cNvSpPr/>
          <p:nvPr/>
        </p:nvSpPr>
        <p:spPr>
          <a:xfrm>
            <a:off x="7564603" y="1988218"/>
            <a:ext cx="4078806" cy="142531"/>
          </a:xfrm>
          <a:prstGeom prst="rect">
            <a:avLst/>
          </a:prstGeom>
          <a:gradFill flip="none" rotWithShape="1">
            <a:gsLst>
              <a:gs pos="0">
                <a:srgbClr val="700000"/>
              </a:gs>
              <a:gs pos="100000">
                <a:schemeClr val="tx1">
                  <a:alpha val="0"/>
                </a:schemeClr>
              </a:gs>
            </a:gsLst>
            <a:lin ang="0" scaled="1"/>
            <a:tileRect/>
          </a:gra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CF1D5B9F-05EB-1FFC-F93C-1DF131F54E37}"/>
              </a:ext>
            </a:extLst>
          </p:cNvPr>
          <p:cNvSpPr/>
          <p:nvPr/>
        </p:nvSpPr>
        <p:spPr>
          <a:xfrm>
            <a:off x="1751789" y="3991714"/>
            <a:ext cx="1005405" cy="481265"/>
          </a:xfrm>
          <a:prstGeom prst="ellipse">
            <a:avLst/>
          </a:prstGeom>
          <a:gradFill flip="none" rotWithShape="1">
            <a:gsLst>
              <a:gs pos="61000">
                <a:schemeClr val="tx1">
                  <a:alpha val="0"/>
                </a:schemeClr>
              </a:gs>
              <a:gs pos="8000">
                <a:schemeClr val="tx1">
                  <a:alpha val="94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84B6A400-754E-46C8-042B-8DAD46185C19}"/>
              </a:ext>
            </a:extLst>
          </p:cNvPr>
          <p:cNvSpPr/>
          <p:nvPr/>
        </p:nvSpPr>
        <p:spPr>
          <a:xfrm>
            <a:off x="8636238" y="4046198"/>
            <a:ext cx="1005405" cy="481265"/>
          </a:xfrm>
          <a:prstGeom prst="ellipse">
            <a:avLst/>
          </a:prstGeom>
          <a:gradFill flip="none" rotWithShape="1">
            <a:gsLst>
              <a:gs pos="61000">
                <a:schemeClr val="tx1">
                  <a:alpha val="0"/>
                </a:schemeClr>
              </a:gs>
              <a:gs pos="8000">
                <a:schemeClr val="tx1">
                  <a:alpha val="94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A white cylindrical object on a black background&#10;&#10;Description automatically generated">
            <a:extLst>
              <a:ext uri="{FF2B5EF4-FFF2-40B4-BE49-F238E27FC236}">
                <a16:creationId xmlns:a16="http://schemas.microsoft.com/office/drawing/2014/main" id="{22E2A34A-D0ED-79C2-D28E-BE93E4118D9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99909" y="-217653"/>
            <a:ext cx="5143500" cy="6858000"/>
          </a:xfrm>
          <a:prstGeom prst="rect">
            <a:avLst/>
          </a:prstGeom>
        </p:spPr>
      </p:pic>
      <p:pic>
        <p:nvPicPr>
          <p:cNvPr id="23" name="Picture 22" descr="A pink cylindrical object on a black background&#10;&#10;Description automatically generated">
            <a:extLst>
              <a:ext uri="{FF2B5EF4-FFF2-40B4-BE49-F238E27FC236}">
                <a16:creationId xmlns:a16="http://schemas.microsoft.com/office/drawing/2014/main" id="{93343EF6-458C-DDDE-76E3-E251BEF3E4F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60000">
            <a:off x="19799" y="148518"/>
            <a:ext cx="4442815" cy="5923754"/>
          </a:xfrm>
          <a:prstGeom prst="rect">
            <a:avLst/>
          </a:prstGeom>
        </p:spPr>
      </p:pic>
      <p:sp>
        <p:nvSpPr>
          <p:cNvPr id="27" name="TextBox 26">
            <a:extLst>
              <a:ext uri="{FF2B5EF4-FFF2-40B4-BE49-F238E27FC236}">
                <a16:creationId xmlns:a16="http://schemas.microsoft.com/office/drawing/2014/main" id="{B450343F-D2B7-D35D-A33E-350BB865286E}"/>
              </a:ext>
            </a:extLst>
          </p:cNvPr>
          <p:cNvSpPr txBox="1"/>
          <p:nvPr/>
        </p:nvSpPr>
        <p:spPr>
          <a:xfrm rot="16200000">
            <a:off x="10064023" y="8668720"/>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sp>
        <p:nvSpPr>
          <p:cNvPr id="3" name="TextBox 2">
            <a:extLst>
              <a:ext uri="{FF2B5EF4-FFF2-40B4-BE49-F238E27FC236}">
                <a16:creationId xmlns:a16="http://schemas.microsoft.com/office/drawing/2014/main" id="{3DBE432E-9C15-7D5A-FCBC-C2245CA773A9}"/>
              </a:ext>
            </a:extLst>
          </p:cNvPr>
          <p:cNvSpPr txBox="1"/>
          <p:nvPr/>
        </p:nvSpPr>
        <p:spPr>
          <a:xfrm>
            <a:off x="3949547" y="5061174"/>
            <a:ext cx="3557456" cy="456215"/>
          </a:xfrm>
          <a:prstGeom prst="rect">
            <a:avLst/>
          </a:prstGeom>
          <a:noFill/>
        </p:spPr>
        <p:txBody>
          <a:bodyPr wrap="square" rtlCol="0">
            <a:spAutoFit/>
          </a:bodyPr>
          <a:lstStyle/>
          <a:p>
            <a:pPr algn="ctr">
              <a:lnSpc>
                <a:spcPct val="150000"/>
              </a:lnSpc>
            </a:pPr>
            <a:r>
              <a:rPr lang="en-GB" dirty="0">
                <a:solidFill>
                  <a:schemeClr val="bg1"/>
                </a:solidFill>
                <a:latin typeface="Segoe UI" panose="020B0502040204020203" pitchFamily="34" charset="0"/>
                <a:cs typeface="Segoe UI" panose="020B0502040204020203" pitchFamily="34" charset="0"/>
              </a:rPr>
              <a:t>*not actual scale*</a:t>
            </a:r>
          </a:p>
        </p:txBody>
      </p:sp>
      <p:sp>
        <p:nvSpPr>
          <p:cNvPr id="18" name="Frame 17">
            <a:extLst>
              <a:ext uri="{FF2B5EF4-FFF2-40B4-BE49-F238E27FC236}">
                <a16:creationId xmlns:a16="http://schemas.microsoft.com/office/drawing/2014/main" id="{93B0B885-0171-FB09-73C4-88239D6BB09A}"/>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43" name="Audio 42">
            <a:hlinkClick r:id="" action="ppaction://media"/>
            <a:extLst>
              <a:ext uri="{FF2B5EF4-FFF2-40B4-BE49-F238E27FC236}">
                <a16:creationId xmlns:a16="http://schemas.microsoft.com/office/drawing/2014/main" id="{9D1DEDA5-A8CA-F739-2CA5-292A9D1C66A4}"/>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78837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28322">
        <p159:morph option="byObject"/>
      </p:transition>
    </mc:Choice>
    <mc:Fallback xmlns="">
      <p:transition spd="slow" advTm="2832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5D9009FF-6723-B760-8EA8-D9A20E1581A4}"/>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4A0B5CC5-DE0F-CEA4-0ABB-1CDCDF44E2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25219" y="7064357"/>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43B6030-BC4A-D8EC-3E7E-4C4CFAED5D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94510" y="8445560"/>
            <a:ext cx="9144441" cy="1134742"/>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9">
            <a:alphaModFix amt="70000"/>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3055341">
            <a:off x="6586447" y="-260683"/>
            <a:ext cx="9734058" cy="6505055"/>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9">
            <a:alphaModFix amt="70000"/>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4564726" flipH="1">
            <a:off x="-3667346" y="1334411"/>
            <a:ext cx="9489700" cy="4965280"/>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693400" y="183932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35230" y="-2545497"/>
            <a:ext cx="2716451" cy="2716451"/>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C8AFB673-5C7F-E0A4-4BD4-6668524C9EC2}"/>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B450343F-D2B7-D35D-A33E-350BB865286E}"/>
              </a:ext>
            </a:extLst>
          </p:cNvPr>
          <p:cNvSpPr txBox="1"/>
          <p:nvPr/>
        </p:nvSpPr>
        <p:spPr>
          <a:xfrm rot="16200000">
            <a:off x="10073111" y="262657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13" name="Picture 12" descr="A close-up of an ultrasound&#10;&#10;Description automatically generated">
            <a:extLst>
              <a:ext uri="{FF2B5EF4-FFF2-40B4-BE49-F238E27FC236}">
                <a16:creationId xmlns:a16="http://schemas.microsoft.com/office/drawing/2014/main" id="{A6868322-AA0F-DBD1-BCF4-B779662E19C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194510" y="2558388"/>
            <a:ext cx="5944430" cy="4191585"/>
          </a:xfrm>
          <a:prstGeom prst="rect">
            <a:avLst/>
          </a:prstGeom>
        </p:spPr>
      </p:pic>
      <p:sp>
        <p:nvSpPr>
          <p:cNvPr id="18" name="Rectangle 17">
            <a:extLst>
              <a:ext uri="{FF2B5EF4-FFF2-40B4-BE49-F238E27FC236}">
                <a16:creationId xmlns:a16="http://schemas.microsoft.com/office/drawing/2014/main" id="{DC22663B-25F1-ADCD-09E5-EFF2E6C4DE40}"/>
              </a:ext>
            </a:extLst>
          </p:cNvPr>
          <p:cNvSpPr/>
          <p:nvPr/>
        </p:nvSpPr>
        <p:spPr>
          <a:xfrm rot="933267">
            <a:off x="5527881" y="2795257"/>
            <a:ext cx="258406" cy="1320416"/>
          </a:xfrm>
          <a:prstGeom prst="rect">
            <a:avLst/>
          </a:prstGeom>
          <a:noFill/>
          <a:ln>
            <a:solidFill>
              <a:srgbClr val="C738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ED605E6C-C88D-97FB-12D7-51D9F096727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91177" y="-4118195"/>
            <a:ext cx="7321296" cy="3944112"/>
          </a:xfrm>
          <a:prstGeom prst="rect">
            <a:avLst/>
          </a:prstGeom>
        </p:spPr>
      </p:pic>
      <p:sp>
        <p:nvSpPr>
          <p:cNvPr id="26" name="TextBox 25">
            <a:extLst>
              <a:ext uri="{FF2B5EF4-FFF2-40B4-BE49-F238E27FC236}">
                <a16:creationId xmlns:a16="http://schemas.microsoft.com/office/drawing/2014/main" id="{389E3E48-EC92-452C-75B7-B8443F068D48}"/>
              </a:ext>
            </a:extLst>
          </p:cNvPr>
          <p:cNvSpPr txBox="1"/>
          <p:nvPr/>
        </p:nvSpPr>
        <p:spPr>
          <a:xfrm>
            <a:off x="4233017" y="1060836"/>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image with the standard scattering. Any shadows or streaks indicate defective transducer elements or cables.</a:t>
            </a:r>
          </a:p>
        </p:txBody>
      </p:sp>
      <p:sp>
        <p:nvSpPr>
          <p:cNvPr id="3" name="TextBox 2">
            <a:extLst>
              <a:ext uri="{FF2B5EF4-FFF2-40B4-BE49-F238E27FC236}">
                <a16:creationId xmlns:a16="http://schemas.microsoft.com/office/drawing/2014/main" id="{85640B35-08AB-E778-22C0-8BBB5FFCEE38}"/>
              </a:ext>
            </a:extLst>
          </p:cNvPr>
          <p:cNvSpPr txBox="1"/>
          <p:nvPr/>
        </p:nvSpPr>
        <p:spPr>
          <a:xfrm rot="16200000">
            <a:off x="8862561" y="9165649"/>
            <a:ext cx="5507504"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8" name="TextBox 7">
            <a:extLst>
              <a:ext uri="{FF2B5EF4-FFF2-40B4-BE49-F238E27FC236}">
                <a16:creationId xmlns:a16="http://schemas.microsoft.com/office/drawing/2014/main" id="{5396559C-4476-3968-C58F-31B6F533B287}"/>
              </a:ext>
            </a:extLst>
          </p:cNvPr>
          <p:cNvSpPr txBox="1"/>
          <p:nvPr/>
        </p:nvSpPr>
        <p:spPr>
          <a:xfrm>
            <a:off x="4323210" y="7106510"/>
            <a:ext cx="3725966" cy="1754326"/>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For the best results, use settings specifically for assessing uniformity.</a:t>
            </a:r>
          </a:p>
          <a:p>
            <a:endParaRPr lang="en-GB" dirty="0">
              <a:solidFill>
                <a:srgbClr val="C7382A"/>
              </a:solidFill>
              <a:latin typeface="Segoe UI" panose="020B0502040204020203" pitchFamily="34" charset="0"/>
              <a:cs typeface="Segoe UI" panose="020B0502040204020203" pitchFamily="34" charset="0"/>
            </a:endParaRPr>
          </a:p>
          <a:p>
            <a:r>
              <a:rPr lang="en-GB" dirty="0">
                <a:solidFill>
                  <a:srgbClr val="C7382A"/>
                </a:solidFill>
                <a:latin typeface="Segoe UI" panose="020B0502040204020203" pitchFamily="34" charset="0"/>
                <a:cs typeface="Segoe UI" panose="020B0502040204020203" pitchFamily="34" charset="0"/>
              </a:rPr>
              <a:t>Using a shallow focus ensures a small transmit aperture.</a:t>
            </a:r>
          </a:p>
        </p:txBody>
      </p:sp>
      <p:sp>
        <p:nvSpPr>
          <p:cNvPr id="5" name="Frame 4">
            <a:extLst>
              <a:ext uri="{FF2B5EF4-FFF2-40B4-BE49-F238E27FC236}">
                <a16:creationId xmlns:a16="http://schemas.microsoft.com/office/drawing/2014/main" id="{082CCDA3-86D8-F5E2-FA3A-E4382AABDB84}"/>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10" name="Audio 9">
            <a:hlinkClick r:id="" action="ppaction://media"/>
            <a:extLst>
              <a:ext uri="{FF2B5EF4-FFF2-40B4-BE49-F238E27FC236}">
                <a16:creationId xmlns:a16="http://schemas.microsoft.com/office/drawing/2014/main" id="{4611D414-E2BB-3E58-305A-3423C27FB92D}"/>
              </a:ext>
            </a:extLst>
          </p:cNvPr>
          <p:cNvPicPr>
            <a:picLocks noChangeAspect="1"/>
          </p:cNvPicPr>
          <p:nvPr>
            <a:audioFile r:link="rId3"/>
            <p:extLst>
              <p:ext uri="{DAA4B4D4-6D71-4841-9C94-3DE7FCFB9230}">
                <p14:media xmlns:p14="http://schemas.microsoft.com/office/powerpoint/2010/main" r:embed="rId2"/>
              </p:ext>
            </p:extLst>
          </p:nvPr>
        </p:nvPicPr>
        <p:blipFill>
          <a:blip r:embed="rId15"/>
          <a:srcRect l="-118750" t="-118750" r="-118750" b="-11875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24561170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5923">
        <p159:morph option="byObject"/>
      </p:transition>
    </mc:Choice>
    <mc:Fallback xmlns="">
      <p:transition spd="slow" advTm="1592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10"/>
                </p:tgtEl>
              </p:cMediaNode>
            </p:audio>
          </p:childTnLst>
        </p:cTn>
      </p:par>
    </p:tnLst>
    <p:bldLst>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5D9009FF-6723-B760-8EA8-D9A20E1581A4}"/>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4A0B5CC5-DE0F-CEA4-0ABB-1CDCDF44E2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25219" y="7064357"/>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43B6030-BC4A-D8EC-3E7E-4C4CFAED5D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94510" y="8445560"/>
            <a:ext cx="9144441" cy="1134742"/>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3055341">
            <a:off x="6586447" y="-260683"/>
            <a:ext cx="9734058" cy="6505055"/>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8">
            <a:alphaModFix amt="70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4564726" flipH="1">
            <a:off x="-3667346" y="1334411"/>
            <a:ext cx="9489700" cy="4965280"/>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693400" y="183932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35230" y="-2545497"/>
            <a:ext cx="2716451" cy="2716451"/>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C8AFB673-5C7F-E0A4-4BD4-6668524C9EC2}"/>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B450343F-D2B7-D35D-A33E-350BB865286E}"/>
              </a:ext>
            </a:extLst>
          </p:cNvPr>
          <p:cNvSpPr txBox="1"/>
          <p:nvPr/>
        </p:nvSpPr>
        <p:spPr>
          <a:xfrm rot="16200000">
            <a:off x="10073111" y="262657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13" name="Picture 12" descr="A close-up of an ultrasound&#10;&#10;Description automatically generated">
            <a:extLst>
              <a:ext uri="{FF2B5EF4-FFF2-40B4-BE49-F238E27FC236}">
                <a16:creationId xmlns:a16="http://schemas.microsoft.com/office/drawing/2014/main" id="{A6868322-AA0F-DBD1-BCF4-B779662E19C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123785" y="117119"/>
            <a:ext cx="5944430" cy="4191585"/>
          </a:xfrm>
          <a:prstGeom prst="rect">
            <a:avLst/>
          </a:prstGeom>
        </p:spPr>
      </p:pic>
      <p:sp>
        <p:nvSpPr>
          <p:cNvPr id="18" name="Rectangle 17">
            <a:extLst>
              <a:ext uri="{FF2B5EF4-FFF2-40B4-BE49-F238E27FC236}">
                <a16:creationId xmlns:a16="http://schemas.microsoft.com/office/drawing/2014/main" id="{DC22663B-25F1-ADCD-09E5-EFF2E6C4DE40}"/>
              </a:ext>
            </a:extLst>
          </p:cNvPr>
          <p:cNvSpPr/>
          <p:nvPr/>
        </p:nvSpPr>
        <p:spPr>
          <a:xfrm rot="933267">
            <a:off x="5468227" y="329807"/>
            <a:ext cx="258406" cy="1320416"/>
          </a:xfrm>
          <a:prstGeom prst="rect">
            <a:avLst/>
          </a:prstGeom>
          <a:noFill/>
          <a:ln>
            <a:solidFill>
              <a:srgbClr val="C738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ED605E6C-C88D-97FB-12D7-51D9F096727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91177" y="-4118195"/>
            <a:ext cx="7321296" cy="3944112"/>
          </a:xfrm>
          <a:prstGeom prst="rect">
            <a:avLst/>
          </a:prstGeom>
        </p:spPr>
      </p:pic>
      <p:sp>
        <p:nvSpPr>
          <p:cNvPr id="26" name="TextBox 25">
            <a:extLst>
              <a:ext uri="{FF2B5EF4-FFF2-40B4-BE49-F238E27FC236}">
                <a16:creationId xmlns:a16="http://schemas.microsoft.com/office/drawing/2014/main" id="{389E3E48-EC92-452C-75B7-B8443F068D48}"/>
              </a:ext>
            </a:extLst>
          </p:cNvPr>
          <p:cNvSpPr txBox="1"/>
          <p:nvPr/>
        </p:nvSpPr>
        <p:spPr>
          <a:xfrm>
            <a:off x="4303742" y="-1559758"/>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with the standard scattering. Any shadows or streaks indicate defective transducer elements or cables.</a:t>
            </a:r>
          </a:p>
        </p:txBody>
      </p:sp>
      <p:sp>
        <p:nvSpPr>
          <p:cNvPr id="3" name="TextBox 2">
            <a:extLst>
              <a:ext uri="{FF2B5EF4-FFF2-40B4-BE49-F238E27FC236}">
                <a16:creationId xmlns:a16="http://schemas.microsoft.com/office/drawing/2014/main" id="{85640B35-08AB-E778-22C0-8BBB5FFCEE38}"/>
              </a:ext>
            </a:extLst>
          </p:cNvPr>
          <p:cNvSpPr txBox="1"/>
          <p:nvPr/>
        </p:nvSpPr>
        <p:spPr>
          <a:xfrm rot="16200000">
            <a:off x="8862561" y="9165649"/>
            <a:ext cx="5507504"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2" name="TextBox 1">
            <a:extLst>
              <a:ext uri="{FF2B5EF4-FFF2-40B4-BE49-F238E27FC236}">
                <a16:creationId xmlns:a16="http://schemas.microsoft.com/office/drawing/2014/main" id="{8C220ED1-66B7-F1A1-06D1-B4E9CB438B51}"/>
              </a:ext>
            </a:extLst>
          </p:cNvPr>
          <p:cNvSpPr txBox="1"/>
          <p:nvPr/>
        </p:nvSpPr>
        <p:spPr>
          <a:xfrm>
            <a:off x="4233017" y="4171816"/>
            <a:ext cx="3725966" cy="1754326"/>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For the best results, use settings specifically for assessing uniformity.</a:t>
            </a:r>
          </a:p>
          <a:p>
            <a:endParaRPr lang="en-GB" dirty="0">
              <a:solidFill>
                <a:srgbClr val="C7382A"/>
              </a:solidFill>
              <a:latin typeface="Segoe UI" panose="020B0502040204020203" pitchFamily="34" charset="0"/>
              <a:cs typeface="Segoe UI" panose="020B0502040204020203" pitchFamily="34" charset="0"/>
            </a:endParaRPr>
          </a:p>
          <a:p>
            <a:r>
              <a:rPr lang="en-GB" dirty="0">
                <a:solidFill>
                  <a:srgbClr val="C7382A"/>
                </a:solidFill>
                <a:latin typeface="Segoe UI" panose="020B0502040204020203" pitchFamily="34" charset="0"/>
                <a:cs typeface="Segoe UI" panose="020B0502040204020203" pitchFamily="34" charset="0"/>
              </a:rPr>
              <a:t>Using a shallow focus ensures a small transmit aperture.</a:t>
            </a:r>
          </a:p>
        </p:txBody>
      </p:sp>
      <p:sp>
        <p:nvSpPr>
          <p:cNvPr id="8" name="TextBox 7">
            <a:extLst>
              <a:ext uri="{FF2B5EF4-FFF2-40B4-BE49-F238E27FC236}">
                <a16:creationId xmlns:a16="http://schemas.microsoft.com/office/drawing/2014/main" id="{7F8ABEEA-C8FE-0D51-D1C3-6A0819D7BFA6}"/>
              </a:ext>
            </a:extLst>
          </p:cNvPr>
          <p:cNvSpPr txBox="1"/>
          <p:nvPr/>
        </p:nvSpPr>
        <p:spPr>
          <a:xfrm>
            <a:off x="6324055" y="6996672"/>
            <a:ext cx="3725966" cy="2031325"/>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This improves the chance of identifying single element dropout.</a:t>
            </a:r>
          </a:p>
          <a:p>
            <a:endParaRPr lang="en-GB" dirty="0">
              <a:solidFill>
                <a:srgbClr val="C7382A"/>
              </a:solidFill>
              <a:latin typeface="Segoe UI" panose="020B0502040204020203" pitchFamily="34" charset="0"/>
              <a:cs typeface="Segoe UI" panose="020B0502040204020203" pitchFamily="34" charset="0"/>
            </a:endParaRPr>
          </a:p>
          <a:p>
            <a:r>
              <a:rPr lang="en-GB" dirty="0">
                <a:solidFill>
                  <a:srgbClr val="C7382A"/>
                </a:solidFill>
                <a:latin typeface="Segoe UI" panose="020B0502040204020203" pitchFamily="34" charset="0"/>
                <a:cs typeface="Segoe UI" panose="020B0502040204020203" pitchFamily="34" charset="0"/>
              </a:rPr>
              <a:t>Modern controls such as compounding and advanced processing should be turned off as they can mask uniformity faults.</a:t>
            </a:r>
          </a:p>
        </p:txBody>
      </p:sp>
      <p:sp>
        <p:nvSpPr>
          <p:cNvPr id="9" name="Frame 8">
            <a:extLst>
              <a:ext uri="{FF2B5EF4-FFF2-40B4-BE49-F238E27FC236}">
                <a16:creationId xmlns:a16="http://schemas.microsoft.com/office/drawing/2014/main" id="{9230920F-0BCE-68E0-3483-2F9CAFADA69B}"/>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36" name="Audio 35">
            <a:hlinkClick r:id="" action="ppaction://media"/>
            <a:extLst>
              <a:ext uri="{FF2B5EF4-FFF2-40B4-BE49-F238E27FC236}">
                <a16:creationId xmlns:a16="http://schemas.microsoft.com/office/drawing/2014/main" id="{26052D99-3A56-7156-E6E8-BED958C767FF}"/>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887577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7066">
        <p159:morph option="byObject"/>
      </p:transition>
    </mc:Choice>
    <mc:Fallback xmlns="">
      <p:transition spd="slow" advTm="1706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5D9009FF-6723-B760-8EA8-D9A20E1581A4}"/>
              </a:ext>
            </a:extLst>
          </p:cNvPr>
          <p:cNvSpPr/>
          <p:nvPr/>
        </p:nvSpPr>
        <p:spPr>
          <a:xfrm>
            <a:off x="-7614806" y="3068817"/>
            <a:ext cx="8900599" cy="142530"/>
          </a:xfrm>
          <a:prstGeom prst="rect">
            <a:avLst/>
          </a:prstGeom>
          <a:gradFill flip="none" rotWithShape="1">
            <a:gsLst>
              <a:gs pos="0">
                <a:srgbClr val="700000"/>
              </a:gs>
              <a:gs pos="100000">
                <a:schemeClr val="tx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colorful background&#10;&#10;Description automatically generated">
            <a:extLst>
              <a:ext uri="{FF2B5EF4-FFF2-40B4-BE49-F238E27FC236}">
                <a16:creationId xmlns:a16="http://schemas.microsoft.com/office/drawing/2014/main" id="{F354523C-C7E7-F7F1-3EE2-C280655D31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41451" y="0"/>
            <a:ext cx="12192000" cy="4876800"/>
          </a:xfrm>
          <a:prstGeom prst="rect">
            <a:avLst/>
          </a:prstGeom>
        </p:spPr>
      </p:pic>
      <p:pic>
        <p:nvPicPr>
          <p:cNvPr id="15" name="Picture 14" descr="A pink plastic object with a hole&#10;&#10;Description automatically generated">
            <a:extLst>
              <a:ext uri="{FF2B5EF4-FFF2-40B4-BE49-F238E27FC236}">
                <a16:creationId xmlns:a16="http://schemas.microsoft.com/office/drawing/2014/main" id="{4A0B5CC5-DE0F-CEA4-0ABB-1CDCDF44E2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25219" y="7064357"/>
            <a:ext cx="6858000" cy="6858000"/>
          </a:xfrm>
          <a:prstGeom prst="rect">
            <a:avLst/>
          </a:prstGeom>
        </p:spPr>
      </p:pic>
      <p:pic>
        <p:nvPicPr>
          <p:cNvPr id="19" name="Picture 18" descr="A group of objects on a black background&#10;&#10;Description automatically generated">
            <a:extLst>
              <a:ext uri="{FF2B5EF4-FFF2-40B4-BE49-F238E27FC236}">
                <a16:creationId xmlns:a16="http://schemas.microsoft.com/office/drawing/2014/main" id="{043B6030-BC4A-D8EC-3E7E-4C4CFAED5D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94510" y="8445560"/>
            <a:ext cx="9144441" cy="1134742"/>
          </a:xfrm>
          <a:prstGeom prst="rect">
            <a:avLst/>
          </a:prstGeom>
        </p:spPr>
      </p:pic>
      <p:sp>
        <p:nvSpPr>
          <p:cNvPr id="25" name="TextBox 24">
            <a:extLst>
              <a:ext uri="{FF2B5EF4-FFF2-40B4-BE49-F238E27FC236}">
                <a16:creationId xmlns:a16="http://schemas.microsoft.com/office/drawing/2014/main" id="{2093E663-4435-EE15-E236-9EB5EAE0E497}"/>
              </a:ext>
            </a:extLst>
          </p:cNvPr>
          <p:cNvSpPr txBox="1"/>
          <p:nvPr/>
        </p:nvSpPr>
        <p:spPr>
          <a:xfrm>
            <a:off x="-3348154" y="6790421"/>
            <a:ext cx="17992492" cy="369332"/>
          </a:xfrm>
          <a:prstGeom prst="rect">
            <a:avLst/>
          </a:prstGeom>
          <a:noFill/>
        </p:spPr>
        <p:txBody>
          <a:bodyPr wrap="square">
            <a:spAutoFit/>
          </a:bodyPr>
          <a:lstStyle/>
          <a:p>
            <a:endParaRPr lang="en-GB" dirty="0"/>
          </a:p>
        </p:txBody>
      </p:sp>
      <p:pic>
        <p:nvPicPr>
          <p:cNvPr id="53" name="Picture 52" descr="A red and black wavy lines&#10;&#10;Description automatically generated">
            <a:extLst>
              <a:ext uri="{FF2B5EF4-FFF2-40B4-BE49-F238E27FC236}">
                <a16:creationId xmlns:a16="http://schemas.microsoft.com/office/drawing/2014/main" id="{062F1B0A-9B65-413C-3593-8D27C39C368C}"/>
              </a:ext>
            </a:extLst>
          </p:cNvPr>
          <p:cNvPicPr>
            <a:picLocks noChangeAspect="1"/>
          </p:cNvPicPr>
          <p:nvPr/>
        </p:nvPicPr>
        <p:blipFill>
          <a:blip r:embed="rId9">
            <a:alphaModFix amt="70000"/>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3055341">
            <a:off x="6586447" y="-260683"/>
            <a:ext cx="9734058" cy="6505055"/>
          </a:xfrm>
          <a:prstGeom prst="rect">
            <a:avLst/>
          </a:prstGeom>
        </p:spPr>
      </p:pic>
      <p:pic>
        <p:nvPicPr>
          <p:cNvPr id="54" name="Picture 53" descr="A red and black wavy lines&#10;&#10;Description automatically generated">
            <a:extLst>
              <a:ext uri="{FF2B5EF4-FFF2-40B4-BE49-F238E27FC236}">
                <a16:creationId xmlns:a16="http://schemas.microsoft.com/office/drawing/2014/main" id="{011D0CD8-9B94-FB40-1610-3AEBCCEE710D}"/>
              </a:ext>
            </a:extLst>
          </p:cNvPr>
          <p:cNvPicPr>
            <a:picLocks noChangeAspect="1"/>
          </p:cNvPicPr>
          <p:nvPr/>
        </p:nvPicPr>
        <p:blipFill>
          <a:blip r:embed="rId9">
            <a:alphaModFix amt="70000"/>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rot="4564726" flipH="1">
            <a:off x="-3667346" y="1334411"/>
            <a:ext cx="9489700" cy="4965280"/>
          </a:xfrm>
          <a:prstGeom prst="rect">
            <a:avLst/>
          </a:prstGeom>
        </p:spPr>
      </p:pic>
      <p:sp>
        <p:nvSpPr>
          <p:cNvPr id="57" name="TextBox 56">
            <a:extLst>
              <a:ext uri="{FF2B5EF4-FFF2-40B4-BE49-F238E27FC236}">
                <a16:creationId xmlns:a16="http://schemas.microsoft.com/office/drawing/2014/main" id="{7FCB384A-CE86-4644-6A75-B7882F761D66}"/>
              </a:ext>
            </a:extLst>
          </p:cNvPr>
          <p:cNvSpPr txBox="1"/>
          <p:nvPr/>
        </p:nvSpPr>
        <p:spPr>
          <a:xfrm>
            <a:off x="-6693400" y="1839322"/>
            <a:ext cx="7847860" cy="2769989"/>
          </a:xfrm>
          <a:prstGeom prst="rect">
            <a:avLst/>
          </a:prstGeom>
          <a:noFill/>
        </p:spPr>
        <p:txBody>
          <a:bodyPr wrap="square" rtlCol="0">
            <a:spAutoFit/>
          </a:bodyPr>
          <a:lstStyle/>
          <a:p>
            <a:r>
              <a:rPr lang="en-GB" sz="6600" dirty="0" err="1">
                <a:solidFill>
                  <a:schemeClr val="bg1"/>
                </a:solidFill>
                <a:latin typeface="Segoe UI" panose="020B0502040204020203" pitchFamily="34" charset="0"/>
                <a:cs typeface="Segoe UI" panose="020B0502040204020203" pitchFamily="34" charset="0"/>
              </a:rPr>
              <a:t>SonIQ</a:t>
            </a:r>
            <a:r>
              <a:rPr lang="en-GB" sz="6600" dirty="0">
                <a:solidFill>
                  <a:schemeClr val="bg1"/>
                </a:solidFill>
                <a:latin typeface="Segoe UI" panose="020B0502040204020203" pitchFamily="34" charset="0"/>
                <a:cs typeface="Segoe UI" panose="020B0502040204020203" pitchFamily="34" charset="0"/>
              </a:rPr>
              <a:t> Uniformity</a:t>
            </a:r>
          </a:p>
          <a:p>
            <a:endParaRPr lang="en-GB" sz="4400" dirty="0">
              <a:solidFill>
                <a:srgbClr val="E06596"/>
              </a:solidFill>
              <a:latin typeface="Segoe UI" panose="020B0502040204020203" pitchFamily="34" charset="0"/>
              <a:cs typeface="Segoe UI" panose="020B0502040204020203" pitchFamily="34" charset="0"/>
            </a:endParaRPr>
          </a:p>
          <a:p>
            <a:r>
              <a:rPr lang="en-GB" sz="4400" dirty="0">
                <a:solidFill>
                  <a:srgbClr val="E06596"/>
                </a:solidFill>
                <a:latin typeface="Segoe UI" panose="020B0502040204020203" pitchFamily="34" charset="0"/>
                <a:cs typeface="Segoe UI" panose="020B0502040204020203" pitchFamily="34" charset="0"/>
              </a:rPr>
              <a:t>Ultrasound Phantom</a:t>
            </a:r>
          </a:p>
          <a:p>
            <a:endParaRPr lang="en-GB" dirty="0">
              <a:latin typeface="Segoe UI" panose="020B0502040204020203" pitchFamily="34" charset="0"/>
              <a:cs typeface="Segoe UI" panose="020B0502040204020203" pitchFamily="34" charset="0"/>
            </a:endParaRPr>
          </a:p>
        </p:txBody>
      </p:sp>
      <p:pic>
        <p:nvPicPr>
          <p:cNvPr id="56" name="Picture 55" descr="A black background with white text&#10;&#10;Description automatically generated">
            <a:extLst>
              <a:ext uri="{FF2B5EF4-FFF2-40B4-BE49-F238E27FC236}">
                <a16:creationId xmlns:a16="http://schemas.microsoft.com/office/drawing/2014/main" id="{7BDD71A6-0543-6190-4D89-041B42C23D7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7284" y="170954"/>
            <a:ext cx="3216006" cy="685333"/>
          </a:xfrm>
          <a:prstGeom prst="rect">
            <a:avLst/>
          </a:prstGeom>
        </p:spPr>
      </p:pic>
      <p:pic>
        <p:nvPicPr>
          <p:cNvPr id="17" name="Picture 16">
            <a:extLst>
              <a:ext uri="{FF2B5EF4-FFF2-40B4-BE49-F238E27FC236}">
                <a16:creationId xmlns:a16="http://schemas.microsoft.com/office/drawing/2014/main" id="{ABE5F15D-338C-5CA5-616B-344339CA95E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35230" y="-2545497"/>
            <a:ext cx="2716451" cy="2716451"/>
          </a:xfrm>
          <a:prstGeom prst="rect">
            <a:avLst/>
          </a:prstGeom>
        </p:spPr>
      </p:pic>
      <p:sp>
        <p:nvSpPr>
          <p:cNvPr id="4" name="TextBox 3">
            <a:extLst>
              <a:ext uri="{FF2B5EF4-FFF2-40B4-BE49-F238E27FC236}">
                <a16:creationId xmlns:a16="http://schemas.microsoft.com/office/drawing/2014/main" id="{868B9A7E-AAC8-E6DE-AC02-C39215FC40A3}"/>
              </a:ext>
            </a:extLst>
          </p:cNvPr>
          <p:cNvSpPr txBox="1"/>
          <p:nvPr/>
        </p:nvSpPr>
        <p:spPr>
          <a:xfrm rot="16200000">
            <a:off x="8729540" y="-382830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FEATURES</a:t>
            </a:r>
          </a:p>
        </p:txBody>
      </p:sp>
      <p:sp>
        <p:nvSpPr>
          <p:cNvPr id="16" name="TextBox 15">
            <a:extLst>
              <a:ext uri="{FF2B5EF4-FFF2-40B4-BE49-F238E27FC236}">
                <a16:creationId xmlns:a16="http://schemas.microsoft.com/office/drawing/2014/main" id="{05740892-B196-4746-C5A0-9115DD0D3679}"/>
              </a:ext>
            </a:extLst>
          </p:cNvPr>
          <p:cNvSpPr txBox="1"/>
          <p:nvPr/>
        </p:nvSpPr>
        <p:spPr>
          <a:xfrm rot="16200000">
            <a:off x="8729540" y="-3602011"/>
            <a:ext cx="5755368"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PROPERTIES</a:t>
            </a:r>
          </a:p>
        </p:txBody>
      </p:sp>
      <p:sp>
        <p:nvSpPr>
          <p:cNvPr id="6" name="TextBox 5">
            <a:extLst>
              <a:ext uri="{FF2B5EF4-FFF2-40B4-BE49-F238E27FC236}">
                <a16:creationId xmlns:a16="http://schemas.microsoft.com/office/drawing/2014/main" id="{C8AFB673-5C7F-E0A4-4BD4-6668524C9EC2}"/>
              </a:ext>
            </a:extLst>
          </p:cNvPr>
          <p:cNvSpPr txBox="1"/>
          <p:nvPr/>
        </p:nvSpPr>
        <p:spPr>
          <a:xfrm rot="16200000">
            <a:off x="8458472" y="-3737483"/>
            <a:ext cx="6189186"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ACCESSORIES</a:t>
            </a:r>
          </a:p>
        </p:txBody>
      </p:sp>
      <p:sp>
        <p:nvSpPr>
          <p:cNvPr id="27" name="TextBox 26">
            <a:extLst>
              <a:ext uri="{FF2B5EF4-FFF2-40B4-BE49-F238E27FC236}">
                <a16:creationId xmlns:a16="http://schemas.microsoft.com/office/drawing/2014/main" id="{B450343F-D2B7-D35D-A33E-350BB865286E}"/>
              </a:ext>
            </a:extLst>
          </p:cNvPr>
          <p:cNvSpPr txBox="1"/>
          <p:nvPr/>
        </p:nvSpPr>
        <p:spPr>
          <a:xfrm rot="16200000">
            <a:off x="10073111" y="2626571"/>
            <a:ext cx="3086402"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USAGE</a:t>
            </a:r>
          </a:p>
        </p:txBody>
      </p:sp>
      <p:pic>
        <p:nvPicPr>
          <p:cNvPr id="13" name="Picture 12" descr="A close-up of an ultrasound&#10;&#10;Description automatically generated">
            <a:extLst>
              <a:ext uri="{FF2B5EF4-FFF2-40B4-BE49-F238E27FC236}">
                <a16:creationId xmlns:a16="http://schemas.microsoft.com/office/drawing/2014/main" id="{A6868322-AA0F-DBD1-BCF4-B779662E19C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123785" y="117119"/>
            <a:ext cx="5944430" cy="4191585"/>
          </a:xfrm>
          <a:prstGeom prst="rect">
            <a:avLst/>
          </a:prstGeom>
        </p:spPr>
      </p:pic>
      <p:sp>
        <p:nvSpPr>
          <p:cNvPr id="18" name="Rectangle 17">
            <a:extLst>
              <a:ext uri="{FF2B5EF4-FFF2-40B4-BE49-F238E27FC236}">
                <a16:creationId xmlns:a16="http://schemas.microsoft.com/office/drawing/2014/main" id="{DC22663B-25F1-ADCD-09E5-EFF2E6C4DE40}"/>
              </a:ext>
            </a:extLst>
          </p:cNvPr>
          <p:cNvSpPr/>
          <p:nvPr/>
        </p:nvSpPr>
        <p:spPr>
          <a:xfrm rot="933267">
            <a:off x="5468227" y="329807"/>
            <a:ext cx="258406" cy="1320416"/>
          </a:xfrm>
          <a:prstGeom prst="rect">
            <a:avLst/>
          </a:prstGeom>
          <a:noFill/>
          <a:ln>
            <a:solidFill>
              <a:srgbClr val="C738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descr="A few colors with numbers and a few shades of grey&#10;&#10;Description automatically generated with medium confidence">
            <a:extLst>
              <a:ext uri="{FF2B5EF4-FFF2-40B4-BE49-F238E27FC236}">
                <a16:creationId xmlns:a16="http://schemas.microsoft.com/office/drawing/2014/main" id="{ED605E6C-C88D-97FB-12D7-51D9F096727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91177" y="-4118195"/>
            <a:ext cx="7321296" cy="3944112"/>
          </a:xfrm>
          <a:prstGeom prst="rect">
            <a:avLst/>
          </a:prstGeom>
        </p:spPr>
      </p:pic>
      <p:sp>
        <p:nvSpPr>
          <p:cNvPr id="26" name="TextBox 25">
            <a:extLst>
              <a:ext uri="{FF2B5EF4-FFF2-40B4-BE49-F238E27FC236}">
                <a16:creationId xmlns:a16="http://schemas.microsoft.com/office/drawing/2014/main" id="{389E3E48-EC92-452C-75B7-B8443F068D48}"/>
              </a:ext>
            </a:extLst>
          </p:cNvPr>
          <p:cNvSpPr txBox="1"/>
          <p:nvPr/>
        </p:nvSpPr>
        <p:spPr>
          <a:xfrm>
            <a:off x="4303742" y="-1559758"/>
            <a:ext cx="3725966" cy="1477328"/>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The </a:t>
            </a:r>
            <a:r>
              <a:rPr lang="en-GB" dirty="0" err="1">
                <a:solidFill>
                  <a:srgbClr val="C7382A"/>
                </a:solidFill>
                <a:latin typeface="Segoe UI" panose="020B0502040204020203" pitchFamily="34" charset="0"/>
                <a:cs typeface="Segoe UI" panose="020B0502040204020203" pitchFamily="34" charset="0"/>
              </a:rPr>
              <a:t>SonIQ</a:t>
            </a:r>
            <a:r>
              <a:rPr lang="en-GB" dirty="0">
                <a:solidFill>
                  <a:srgbClr val="C7382A"/>
                </a:solidFill>
                <a:latin typeface="Segoe UI" panose="020B0502040204020203" pitchFamily="34" charset="0"/>
                <a:cs typeface="Segoe UI" panose="020B0502040204020203" pitchFamily="34" charset="0"/>
              </a:rPr>
              <a:t> Uniformity should give a perfectly uniform with the standard scattering. Any shadows or streaks indicate defective transducer elements or cables.</a:t>
            </a:r>
          </a:p>
        </p:txBody>
      </p:sp>
      <p:sp>
        <p:nvSpPr>
          <p:cNvPr id="3" name="TextBox 2">
            <a:extLst>
              <a:ext uri="{FF2B5EF4-FFF2-40B4-BE49-F238E27FC236}">
                <a16:creationId xmlns:a16="http://schemas.microsoft.com/office/drawing/2014/main" id="{85640B35-08AB-E778-22C0-8BBB5FFCEE38}"/>
              </a:ext>
            </a:extLst>
          </p:cNvPr>
          <p:cNvSpPr txBox="1"/>
          <p:nvPr/>
        </p:nvSpPr>
        <p:spPr>
          <a:xfrm rot="16200000">
            <a:off x="8862561" y="9165649"/>
            <a:ext cx="5507504" cy="1169551"/>
          </a:xfrm>
          <a:prstGeom prst="rect">
            <a:avLst/>
          </a:prstGeom>
          <a:noFill/>
        </p:spPr>
        <p:txBody>
          <a:bodyPr wrap="square" rtlCol="0">
            <a:spAutoFit/>
          </a:bodyPr>
          <a:lstStyle/>
          <a:p>
            <a:r>
              <a:rPr lang="en-GB" sz="7000" dirty="0">
                <a:solidFill>
                  <a:schemeClr val="bg1"/>
                </a:solidFill>
                <a:latin typeface="Segoe UI Bold" panose="020B0802040204020203" pitchFamily="34" charset="0"/>
                <a:cs typeface="Segoe UI Bold" panose="020B0802040204020203" pitchFamily="34" charset="0"/>
              </a:rPr>
              <a:t>INSPECTION</a:t>
            </a:r>
          </a:p>
        </p:txBody>
      </p:sp>
      <p:sp>
        <p:nvSpPr>
          <p:cNvPr id="2" name="TextBox 1">
            <a:extLst>
              <a:ext uri="{FF2B5EF4-FFF2-40B4-BE49-F238E27FC236}">
                <a16:creationId xmlns:a16="http://schemas.microsoft.com/office/drawing/2014/main" id="{8C220ED1-66B7-F1A1-06D1-B4E9CB438B51}"/>
              </a:ext>
            </a:extLst>
          </p:cNvPr>
          <p:cNvSpPr txBox="1"/>
          <p:nvPr/>
        </p:nvSpPr>
        <p:spPr>
          <a:xfrm>
            <a:off x="2396604" y="4162329"/>
            <a:ext cx="3725966" cy="1754326"/>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For the best results, use settings specifically for assessing uniformity.</a:t>
            </a:r>
          </a:p>
          <a:p>
            <a:endParaRPr lang="en-GB" dirty="0">
              <a:solidFill>
                <a:srgbClr val="C7382A"/>
              </a:solidFill>
              <a:latin typeface="Segoe UI" panose="020B0502040204020203" pitchFamily="34" charset="0"/>
              <a:cs typeface="Segoe UI" panose="020B0502040204020203" pitchFamily="34" charset="0"/>
            </a:endParaRPr>
          </a:p>
          <a:p>
            <a:r>
              <a:rPr lang="en-GB" dirty="0">
                <a:solidFill>
                  <a:srgbClr val="C7382A"/>
                </a:solidFill>
                <a:latin typeface="Segoe UI" panose="020B0502040204020203" pitchFamily="34" charset="0"/>
                <a:cs typeface="Segoe UI" panose="020B0502040204020203" pitchFamily="34" charset="0"/>
              </a:rPr>
              <a:t>Using a shallow focus ensures a small transmit aperture.</a:t>
            </a:r>
          </a:p>
        </p:txBody>
      </p:sp>
      <p:sp>
        <p:nvSpPr>
          <p:cNvPr id="5" name="TextBox 4">
            <a:extLst>
              <a:ext uri="{FF2B5EF4-FFF2-40B4-BE49-F238E27FC236}">
                <a16:creationId xmlns:a16="http://schemas.microsoft.com/office/drawing/2014/main" id="{D111D79B-B900-E551-704E-88B15322A271}"/>
              </a:ext>
            </a:extLst>
          </p:cNvPr>
          <p:cNvSpPr txBox="1"/>
          <p:nvPr/>
        </p:nvSpPr>
        <p:spPr>
          <a:xfrm>
            <a:off x="6339029" y="4140482"/>
            <a:ext cx="3725966" cy="2031325"/>
          </a:xfrm>
          <a:prstGeom prst="rect">
            <a:avLst/>
          </a:prstGeom>
          <a:noFill/>
        </p:spPr>
        <p:txBody>
          <a:bodyPr wrap="square" rtlCol="0">
            <a:spAutoFit/>
          </a:bodyPr>
          <a:lstStyle/>
          <a:p>
            <a:r>
              <a:rPr lang="en-GB" dirty="0">
                <a:solidFill>
                  <a:srgbClr val="C7382A"/>
                </a:solidFill>
                <a:latin typeface="Segoe UI" panose="020B0502040204020203" pitchFamily="34" charset="0"/>
                <a:cs typeface="Segoe UI" panose="020B0502040204020203" pitchFamily="34" charset="0"/>
              </a:rPr>
              <a:t>This improves the chance of identifying single element dropout.</a:t>
            </a:r>
          </a:p>
          <a:p>
            <a:endParaRPr lang="en-GB" dirty="0">
              <a:solidFill>
                <a:srgbClr val="C7382A"/>
              </a:solidFill>
              <a:latin typeface="Segoe UI" panose="020B0502040204020203" pitchFamily="34" charset="0"/>
              <a:cs typeface="Segoe UI" panose="020B0502040204020203" pitchFamily="34" charset="0"/>
            </a:endParaRPr>
          </a:p>
          <a:p>
            <a:r>
              <a:rPr lang="en-GB" dirty="0">
                <a:solidFill>
                  <a:srgbClr val="C7382A"/>
                </a:solidFill>
                <a:latin typeface="Segoe UI" panose="020B0502040204020203" pitchFamily="34" charset="0"/>
                <a:cs typeface="Segoe UI" panose="020B0502040204020203" pitchFamily="34" charset="0"/>
              </a:rPr>
              <a:t>Modern controls such as compounding and advanced processing should be turned off as they can mask uniformity faults.</a:t>
            </a:r>
          </a:p>
        </p:txBody>
      </p:sp>
      <p:pic>
        <p:nvPicPr>
          <p:cNvPr id="8" name="Picture 7">
            <a:extLst>
              <a:ext uri="{FF2B5EF4-FFF2-40B4-BE49-F238E27FC236}">
                <a16:creationId xmlns:a16="http://schemas.microsoft.com/office/drawing/2014/main" id="{66972EAA-BCC8-A049-6DBF-A0492B2AD15A}"/>
              </a:ext>
            </a:extLst>
          </p:cNvPr>
          <p:cNvPicPr>
            <a:picLocks noChangeAspect="1"/>
          </p:cNvPicPr>
          <p:nvPr/>
        </p:nvPicPr>
        <p:blipFill>
          <a:blip r:embed="rId15"/>
          <a:stretch>
            <a:fillRect/>
          </a:stretch>
        </p:blipFill>
        <p:spPr>
          <a:xfrm rot="16200000">
            <a:off x="3005279" y="6521391"/>
            <a:ext cx="6667500" cy="6667500"/>
          </a:xfrm>
          <a:prstGeom prst="rect">
            <a:avLst/>
          </a:prstGeom>
        </p:spPr>
      </p:pic>
      <p:sp>
        <p:nvSpPr>
          <p:cNvPr id="9" name="TextBox 8">
            <a:extLst>
              <a:ext uri="{FF2B5EF4-FFF2-40B4-BE49-F238E27FC236}">
                <a16:creationId xmlns:a16="http://schemas.microsoft.com/office/drawing/2014/main" id="{FC9199AD-EB68-C4D3-0D71-67D8223E45BE}"/>
              </a:ext>
            </a:extLst>
          </p:cNvPr>
          <p:cNvSpPr txBox="1"/>
          <p:nvPr/>
        </p:nvSpPr>
        <p:spPr>
          <a:xfrm>
            <a:off x="2954760" y="7064357"/>
            <a:ext cx="2899305" cy="1477328"/>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Aswell as assessment with the </a:t>
            </a:r>
            <a:r>
              <a:rPr lang="en-GB" dirty="0" err="1">
                <a:solidFill>
                  <a:schemeClr val="bg1"/>
                </a:solidFill>
                <a:latin typeface="Segoe UI" panose="020B0502040204020203" pitchFamily="34" charset="0"/>
                <a:cs typeface="Segoe UI" panose="020B0502040204020203" pitchFamily="34" charset="0"/>
              </a:rPr>
              <a:t>SonIQ</a:t>
            </a:r>
            <a:r>
              <a:rPr lang="en-GB" dirty="0">
                <a:solidFill>
                  <a:schemeClr val="bg1"/>
                </a:solidFill>
                <a:latin typeface="Segoe UI" panose="020B0502040204020203" pitchFamily="34" charset="0"/>
                <a:cs typeface="Segoe UI" panose="020B0502040204020203" pitchFamily="34" charset="0"/>
              </a:rPr>
              <a:t> Uniformity phantom is important to check for faults elsewhere in the device.</a:t>
            </a:r>
          </a:p>
        </p:txBody>
      </p:sp>
      <p:sp>
        <p:nvSpPr>
          <p:cNvPr id="10" name="TextBox 9">
            <a:extLst>
              <a:ext uri="{FF2B5EF4-FFF2-40B4-BE49-F238E27FC236}">
                <a16:creationId xmlns:a16="http://schemas.microsoft.com/office/drawing/2014/main" id="{DBECA7CC-CECC-F56A-2A57-A36D356E002F}"/>
              </a:ext>
            </a:extLst>
          </p:cNvPr>
          <p:cNvSpPr txBox="1"/>
          <p:nvPr/>
        </p:nvSpPr>
        <p:spPr>
          <a:xfrm>
            <a:off x="2954760" y="8977978"/>
            <a:ext cx="2899305" cy="1754326"/>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Check the probe cables and mains cables for any damage by running the cable carefully though the thumb, first and second finger. </a:t>
            </a:r>
          </a:p>
        </p:txBody>
      </p:sp>
      <p:sp>
        <p:nvSpPr>
          <p:cNvPr id="11" name="TextBox 10">
            <a:extLst>
              <a:ext uri="{FF2B5EF4-FFF2-40B4-BE49-F238E27FC236}">
                <a16:creationId xmlns:a16="http://schemas.microsoft.com/office/drawing/2014/main" id="{AD2E99EA-A50A-AF3D-79F6-3EF1405FC599}"/>
              </a:ext>
            </a:extLst>
          </p:cNvPr>
          <p:cNvSpPr txBox="1"/>
          <p:nvPr/>
        </p:nvSpPr>
        <p:spPr>
          <a:xfrm>
            <a:off x="7323657" y="6925858"/>
            <a:ext cx="2899305" cy="1477328"/>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This should help to identify any cuts, abrasions, twisting, deformation, or stress internal to the cable.</a:t>
            </a:r>
          </a:p>
        </p:txBody>
      </p:sp>
      <p:sp>
        <p:nvSpPr>
          <p:cNvPr id="12" name="TextBox 11">
            <a:extLst>
              <a:ext uri="{FF2B5EF4-FFF2-40B4-BE49-F238E27FC236}">
                <a16:creationId xmlns:a16="http://schemas.microsoft.com/office/drawing/2014/main" id="{6A2289EA-25BF-F7F0-B319-FCFF4C24500B}"/>
              </a:ext>
            </a:extLst>
          </p:cNvPr>
          <p:cNvSpPr txBox="1"/>
          <p:nvPr/>
        </p:nvSpPr>
        <p:spPr>
          <a:xfrm>
            <a:off x="7323656" y="8621427"/>
            <a:ext cx="2899305" cy="2031325"/>
          </a:xfrm>
          <a:prstGeom prst="rect">
            <a:avLst/>
          </a:prstGeom>
          <a:noFill/>
        </p:spPr>
        <p:txBody>
          <a:bodyPr wrap="square" rtlCol="0">
            <a:spAutoFit/>
          </a:bodyPr>
          <a:lstStyle/>
          <a:p>
            <a:r>
              <a:rPr lang="en-GB" dirty="0">
                <a:solidFill>
                  <a:schemeClr val="bg1"/>
                </a:solidFill>
                <a:latin typeface="Segoe UI" panose="020B0502040204020203" pitchFamily="34" charset="0"/>
                <a:cs typeface="Segoe UI" panose="020B0502040204020203" pitchFamily="34" charset="0"/>
              </a:rPr>
              <a:t>Also check the probe connectors for any physical damage or signs of stress, particularly twisted or misaligned pins, abrasion or corrosion to surface connections.  </a:t>
            </a:r>
          </a:p>
        </p:txBody>
      </p:sp>
      <p:sp>
        <p:nvSpPr>
          <p:cNvPr id="14" name="Frame 13">
            <a:extLst>
              <a:ext uri="{FF2B5EF4-FFF2-40B4-BE49-F238E27FC236}">
                <a16:creationId xmlns:a16="http://schemas.microsoft.com/office/drawing/2014/main" id="{94B52309-46D3-0A9F-20AE-3AB956E78130}"/>
              </a:ext>
            </a:extLst>
          </p:cNvPr>
          <p:cNvSpPr/>
          <p:nvPr/>
        </p:nvSpPr>
        <p:spPr>
          <a:xfrm>
            <a:off x="-14463644" y="-14452600"/>
            <a:ext cx="41119287" cy="35763199"/>
          </a:xfrm>
          <a:prstGeom prst="frame">
            <a:avLst>
              <a:gd name="adj1" fmla="val 40396"/>
            </a:avLst>
          </a:prstGeom>
          <a:solidFill>
            <a:srgbClr val="E6E8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34" name="Audio 33">
            <a:hlinkClick r:id="" action="ppaction://media"/>
            <a:extLst>
              <a:ext uri="{FF2B5EF4-FFF2-40B4-BE49-F238E27FC236}">
                <a16:creationId xmlns:a16="http://schemas.microsoft.com/office/drawing/2014/main" id="{80107233-AC36-AB5F-5DA3-E919563D878F}"/>
              </a:ext>
            </a:extLst>
          </p:cNvPr>
          <p:cNvPicPr>
            <a:picLocks noChangeAspect="1"/>
          </p:cNvPicPr>
          <p:nvPr>
            <a:audioFile r:link="rId2"/>
            <p:extLst>
              <p:ext uri="{DAA4B4D4-6D71-4841-9C94-3DE7FCFB9230}">
                <p14:media xmlns:p14="http://schemas.microsoft.com/office/powerpoint/2010/main" r:embed="rId1"/>
              </p:ext>
            </p:extLst>
          </p:nvPr>
        </p:nvPicPr>
        <p:blipFill>
          <a:blip r:embed="rId16"/>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94987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7910">
        <p159:morph option="byObject"/>
      </p:transition>
    </mc:Choice>
    <mc:Fallback xmlns="">
      <p:transition spd="slow" advTm="179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6.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2809</Words>
  <Application>Microsoft Office PowerPoint</Application>
  <PresentationFormat>Widescreen</PresentationFormat>
  <Paragraphs>342</Paragraphs>
  <Slides>22</Slides>
  <Notes>9</Notes>
  <HiddenSlides>0</HiddenSlides>
  <MMClips>21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Aptos</vt:lpstr>
      <vt:lpstr>Aptos Display</vt:lpstr>
      <vt:lpstr>Arial</vt:lpstr>
      <vt:lpstr>Calibri</vt:lpstr>
      <vt:lpstr>Segoe UI</vt:lpstr>
      <vt:lpstr>Segoe UI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2024-02-06T16:30:41Z</dcterms:created>
  <dcterms:modified xsi:type="dcterms:W3CDTF">2024-03-14T17:00:38Z</dcterms:modified>
</cp:coreProperties>
</file>