
<file path=[Content_Types].xml><?xml version="1.0" encoding="utf-8"?>
<Types xmlns="http://schemas.openxmlformats.org/package/2006/content-types">
  <Default Extension="fntdata" ContentType="application/x-fontdata"/>
  <Default Extension="jpe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Segoe UI" panose="020B0502040204020203" pitchFamily="34" charset="0"/>
      <p:regular r:id="rId19"/>
      <p:bold r:id="rId20"/>
      <p:italic r:id="rId21"/>
      <p:boldItalic r:id="rId22"/>
    </p:embeddedFont>
    <p:embeddedFont>
      <p:font typeface="Segoe UI Bold" panose="020B0802040204020203" pitchFamily="34"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7046" autoAdjust="0"/>
  </p:normalViewPr>
  <p:slideViewPr>
    <p:cSldViewPr>
      <p:cViewPr varScale="1">
        <p:scale>
          <a:sx n="65" d="100"/>
          <a:sy n="65" d="100"/>
        </p:scale>
        <p:origin x="1074" y="66"/>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2B57E-51D5-435E-8E83-71A88699E295}" type="datetimeFigureOut">
              <a:rPr lang="en-GB" smtClean="0"/>
              <a:t>17/06/2025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9A056A-FC9A-40B0-8314-A77E145A9A0A}" type="slidenum">
              <a:rPr lang="en-GB" smtClean="0"/>
              <a:t>‹#›</a:t>
            </a:fld>
            <a:endParaRPr lang="en-GB"/>
          </a:p>
        </p:txBody>
      </p:sp>
    </p:spTree>
    <p:extLst>
      <p:ext uri="{BB962C8B-B14F-4D97-AF65-F5344CB8AC3E}">
        <p14:creationId xmlns:p14="http://schemas.microsoft.com/office/powerpoint/2010/main" val="947189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3</a:t>
            </a:fld>
            <a:endParaRPr lang="en-GB"/>
          </a:p>
        </p:txBody>
      </p:sp>
    </p:spTree>
    <p:extLst>
      <p:ext uri="{BB962C8B-B14F-4D97-AF65-F5344CB8AC3E}">
        <p14:creationId xmlns:p14="http://schemas.microsoft.com/office/powerpoint/2010/main" val="2041307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13</a:t>
            </a:fld>
            <a:endParaRPr lang="en-GB"/>
          </a:p>
        </p:txBody>
      </p:sp>
    </p:spTree>
    <p:extLst>
      <p:ext uri="{BB962C8B-B14F-4D97-AF65-F5344CB8AC3E}">
        <p14:creationId xmlns:p14="http://schemas.microsoft.com/office/powerpoint/2010/main" val="1528639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15</a:t>
            </a:fld>
            <a:endParaRPr lang="en-GB"/>
          </a:p>
        </p:txBody>
      </p:sp>
    </p:spTree>
    <p:extLst>
      <p:ext uri="{BB962C8B-B14F-4D97-AF65-F5344CB8AC3E}">
        <p14:creationId xmlns:p14="http://schemas.microsoft.com/office/powerpoint/2010/main" val="1846477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16</a:t>
            </a:fld>
            <a:endParaRPr lang="en-GB"/>
          </a:p>
        </p:txBody>
      </p:sp>
    </p:spTree>
    <p:extLst>
      <p:ext uri="{BB962C8B-B14F-4D97-AF65-F5344CB8AC3E}">
        <p14:creationId xmlns:p14="http://schemas.microsoft.com/office/powerpoint/2010/main" val="126043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4</a:t>
            </a:fld>
            <a:endParaRPr lang="en-GB"/>
          </a:p>
        </p:txBody>
      </p:sp>
    </p:spTree>
    <p:extLst>
      <p:ext uri="{BB962C8B-B14F-4D97-AF65-F5344CB8AC3E}">
        <p14:creationId xmlns:p14="http://schemas.microsoft.com/office/powerpoint/2010/main" val="2336195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5</a:t>
            </a:fld>
            <a:endParaRPr lang="en-GB"/>
          </a:p>
        </p:txBody>
      </p:sp>
    </p:spTree>
    <p:extLst>
      <p:ext uri="{BB962C8B-B14F-4D97-AF65-F5344CB8AC3E}">
        <p14:creationId xmlns:p14="http://schemas.microsoft.com/office/powerpoint/2010/main" val="2342141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6</a:t>
            </a:fld>
            <a:endParaRPr lang="en-GB"/>
          </a:p>
        </p:txBody>
      </p:sp>
    </p:spTree>
    <p:extLst>
      <p:ext uri="{BB962C8B-B14F-4D97-AF65-F5344CB8AC3E}">
        <p14:creationId xmlns:p14="http://schemas.microsoft.com/office/powerpoint/2010/main" val="103457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7</a:t>
            </a:fld>
            <a:endParaRPr lang="en-GB"/>
          </a:p>
        </p:txBody>
      </p:sp>
    </p:spTree>
    <p:extLst>
      <p:ext uri="{BB962C8B-B14F-4D97-AF65-F5344CB8AC3E}">
        <p14:creationId xmlns:p14="http://schemas.microsoft.com/office/powerpoint/2010/main" val="4205089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8</a:t>
            </a:fld>
            <a:endParaRPr lang="en-GB"/>
          </a:p>
        </p:txBody>
      </p:sp>
    </p:spTree>
    <p:extLst>
      <p:ext uri="{BB962C8B-B14F-4D97-AF65-F5344CB8AC3E}">
        <p14:creationId xmlns:p14="http://schemas.microsoft.com/office/powerpoint/2010/main" val="363258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9</a:t>
            </a:fld>
            <a:endParaRPr lang="en-GB"/>
          </a:p>
        </p:txBody>
      </p:sp>
    </p:spTree>
    <p:extLst>
      <p:ext uri="{BB962C8B-B14F-4D97-AF65-F5344CB8AC3E}">
        <p14:creationId xmlns:p14="http://schemas.microsoft.com/office/powerpoint/2010/main" val="3926834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10</a:t>
            </a:fld>
            <a:endParaRPr lang="en-GB"/>
          </a:p>
        </p:txBody>
      </p:sp>
    </p:spTree>
    <p:extLst>
      <p:ext uri="{BB962C8B-B14F-4D97-AF65-F5344CB8AC3E}">
        <p14:creationId xmlns:p14="http://schemas.microsoft.com/office/powerpoint/2010/main" val="2932782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9A056A-FC9A-40B0-8314-A77E145A9A0A}" type="slidenum">
              <a:rPr lang="en-GB" smtClean="0"/>
              <a:t>11</a:t>
            </a:fld>
            <a:endParaRPr lang="en-GB"/>
          </a:p>
        </p:txBody>
      </p:sp>
    </p:spTree>
    <p:extLst>
      <p:ext uri="{BB962C8B-B14F-4D97-AF65-F5344CB8AC3E}">
        <p14:creationId xmlns:p14="http://schemas.microsoft.com/office/powerpoint/2010/main" val="2199229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8.png"/><Relationship Id="rId4" Type="http://schemas.openxmlformats.org/officeDocument/2006/relationships/notesSlide" Target="../notesSlides/notesSlide8.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7.xml"/><Relationship Id="rId7" Type="http://schemas.openxmlformats.org/officeDocument/2006/relationships/image" Target="../media/image19.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8.png"/><Relationship Id="rId5"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21.jpe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8.png"/><Relationship Id="rId4" Type="http://schemas.openxmlformats.org/officeDocument/2006/relationships/notesSlide" Target="../notesSlides/notesSlide10.xml"/><Relationship Id="rId9"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14.m4a"/><Relationship Id="rId7" Type="http://schemas.openxmlformats.org/officeDocument/2006/relationships/image" Target="../media/image7.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notesSlide" Target="../notesSlides/notesSlide11.xml"/><Relationship Id="rId5" Type="http://schemas.openxmlformats.org/officeDocument/2006/relationships/slideLayout" Target="../slideLayouts/slideLayout7.xml"/><Relationship Id="rId10" Type="http://schemas.openxmlformats.org/officeDocument/2006/relationships/image" Target="../media/image8.png"/><Relationship Id="rId4" Type="http://schemas.openxmlformats.org/officeDocument/2006/relationships/audio" Target="../media/media14.m4a"/><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7.xml"/><Relationship Id="rId7" Type="http://schemas.openxmlformats.org/officeDocument/2006/relationships/image" Target="../media/image27.png"/><Relationship Id="rId12" Type="http://schemas.openxmlformats.org/officeDocument/2006/relationships/image" Target="../media/image8.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6.jpeg"/><Relationship Id="rId11" Type="http://schemas.openxmlformats.org/officeDocument/2006/relationships/image" Target="../media/image31.svg"/><Relationship Id="rId5" Type="http://schemas.openxmlformats.org/officeDocument/2006/relationships/image" Target="../media/image7.png"/><Relationship Id="rId10" Type="http://schemas.openxmlformats.org/officeDocument/2006/relationships/image" Target="../media/image30.png"/><Relationship Id="rId4" Type="http://schemas.openxmlformats.org/officeDocument/2006/relationships/notesSlide" Target="../notesSlides/notesSlide12.xml"/><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e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sp>
        <p:nvSpPr>
          <p:cNvPr id="17" name="Freeform 17"/>
          <p:cNvSpPr/>
          <p:nvPr/>
        </p:nvSpPr>
        <p:spPr>
          <a:xfrm>
            <a:off x="12444316" y="5229492"/>
            <a:ext cx="6459162" cy="4111701"/>
          </a:xfrm>
          <a:custGeom>
            <a:avLst/>
            <a:gdLst/>
            <a:ahLst/>
            <a:cxnLst/>
            <a:rect l="l" t="t" r="r" b="b"/>
            <a:pathLst>
              <a:path w="6459162" h="4111701">
                <a:moveTo>
                  <a:pt x="0" y="0"/>
                </a:moveTo>
                <a:lnTo>
                  <a:pt x="6459162" y="0"/>
                </a:lnTo>
                <a:lnTo>
                  <a:pt x="6459162" y="4111702"/>
                </a:lnTo>
                <a:lnTo>
                  <a:pt x="0" y="4111702"/>
                </a:lnTo>
                <a:lnTo>
                  <a:pt x="0" y="0"/>
                </a:lnTo>
                <a:close/>
              </a:path>
            </a:pathLst>
          </a:custGeom>
          <a:blipFill>
            <a:blip r:embed="rId5"/>
            <a:stretch>
              <a:fillRect/>
            </a:stretch>
          </a:blipFill>
        </p:spPr>
        <p:txBody>
          <a:bodyPr/>
          <a:lstStyle/>
          <a:p>
            <a:endParaRPr lang="en-GB"/>
          </a:p>
        </p:txBody>
      </p:sp>
      <p:sp>
        <p:nvSpPr>
          <p:cNvPr id="18" name="Freeform 18"/>
          <p:cNvSpPr/>
          <p:nvPr/>
        </p:nvSpPr>
        <p:spPr>
          <a:xfrm>
            <a:off x="5939448" y="5229492"/>
            <a:ext cx="6504868" cy="4111701"/>
          </a:xfrm>
          <a:custGeom>
            <a:avLst/>
            <a:gdLst/>
            <a:ahLst/>
            <a:cxnLst/>
            <a:rect l="l" t="t" r="r" b="b"/>
            <a:pathLst>
              <a:path w="6504868" h="4111701">
                <a:moveTo>
                  <a:pt x="0" y="0"/>
                </a:moveTo>
                <a:lnTo>
                  <a:pt x="6504868" y="0"/>
                </a:lnTo>
                <a:lnTo>
                  <a:pt x="6504868" y="4111702"/>
                </a:lnTo>
                <a:lnTo>
                  <a:pt x="0" y="4111702"/>
                </a:lnTo>
                <a:lnTo>
                  <a:pt x="0" y="0"/>
                </a:lnTo>
                <a:close/>
              </a:path>
            </a:pathLst>
          </a:custGeom>
          <a:blipFill>
            <a:blip r:embed="rId6"/>
            <a:stretch>
              <a:fillRect/>
            </a:stretch>
          </a:blipFill>
        </p:spPr>
        <p:txBody>
          <a:bodyPr/>
          <a:lstStyle/>
          <a:p>
            <a:endParaRPr lang="en-GB"/>
          </a:p>
        </p:txBody>
      </p:sp>
      <p:sp>
        <p:nvSpPr>
          <p:cNvPr id="19" name="Freeform 19"/>
          <p:cNvSpPr/>
          <p:nvPr/>
        </p:nvSpPr>
        <p:spPr>
          <a:xfrm>
            <a:off x="-615478" y="5229492"/>
            <a:ext cx="6543461" cy="4144665"/>
          </a:xfrm>
          <a:custGeom>
            <a:avLst/>
            <a:gdLst/>
            <a:ahLst/>
            <a:cxnLst/>
            <a:rect l="l" t="t" r="r" b="b"/>
            <a:pathLst>
              <a:path w="6543461" h="4144665">
                <a:moveTo>
                  <a:pt x="0" y="0"/>
                </a:moveTo>
                <a:lnTo>
                  <a:pt x="6543461" y="0"/>
                </a:lnTo>
                <a:lnTo>
                  <a:pt x="6543461" y="4144665"/>
                </a:lnTo>
                <a:lnTo>
                  <a:pt x="0" y="4144665"/>
                </a:lnTo>
                <a:lnTo>
                  <a:pt x="0" y="0"/>
                </a:lnTo>
                <a:close/>
              </a:path>
            </a:pathLst>
          </a:custGeom>
          <a:blipFill>
            <a:blip r:embed="rId7"/>
            <a:stretch>
              <a:fillRect/>
            </a:stretch>
          </a:blipFill>
        </p:spPr>
        <p:txBody>
          <a:bodyPr/>
          <a:lstStyle/>
          <a:p>
            <a:endParaRPr lang="en-GB"/>
          </a:p>
        </p:txBody>
      </p:sp>
      <p:sp>
        <p:nvSpPr>
          <p:cNvPr id="20" name="TextBox 20"/>
          <p:cNvSpPr txBox="1"/>
          <p:nvPr/>
        </p:nvSpPr>
        <p:spPr>
          <a:xfrm>
            <a:off x="7570040" y="4275412"/>
            <a:ext cx="2854424" cy="818284"/>
          </a:xfrm>
          <a:prstGeom prst="rect">
            <a:avLst/>
          </a:prstGeom>
        </p:spPr>
        <p:txBody>
          <a:bodyPr lIns="0" tIns="0" rIns="0" bIns="0" rtlCol="0" anchor="t">
            <a:spAutoFit/>
          </a:bodyPr>
          <a:lstStyle/>
          <a:p>
            <a:pPr algn="ctr">
              <a:lnSpc>
                <a:spcPts val="6735"/>
              </a:lnSpc>
            </a:pPr>
            <a:r>
              <a:rPr lang="en-US" sz="4811">
                <a:solidFill>
                  <a:srgbClr val="C7382A"/>
                </a:solidFill>
                <a:latin typeface="Segoe UI"/>
                <a:ea typeface="Segoe UI"/>
                <a:cs typeface="Segoe UI"/>
                <a:sym typeface="Segoe UI"/>
              </a:rPr>
              <a:t>Resolution</a:t>
            </a:r>
          </a:p>
        </p:txBody>
      </p:sp>
      <p:sp>
        <p:nvSpPr>
          <p:cNvPr id="21" name="TextBox 21"/>
          <p:cNvSpPr txBox="1"/>
          <p:nvPr/>
        </p:nvSpPr>
        <p:spPr>
          <a:xfrm>
            <a:off x="14195478" y="4272719"/>
            <a:ext cx="3025722" cy="818284"/>
          </a:xfrm>
          <a:prstGeom prst="rect">
            <a:avLst/>
          </a:prstGeom>
        </p:spPr>
        <p:txBody>
          <a:bodyPr lIns="0" tIns="0" rIns="0" bIns="0" rtlCol="0" anchor="t">
            <a:spAutoFit/>
          </a:bodyPr>
          <a:lstStyle/>
          <a:p>
            <a:pPr algn="ctr">
              <a:lnSpc>
                <a:spcPts val="6735"/>
              </a:lnSpc>
            </a:pPr>
            <a:r>
              <a:rPr lang="en-US" sz="4811">
                <a:solidFill>
                  <a:srgbClr val="C7382A"/>
                </a:solidFill>
                <a:latin typeface="Segoe UI"/>
                <a:ea typeface="Segoe UI"/>
                <a:cs typeface="Segoe UI"/>
                <a:sym typeface="Segoe UI"/>
              </a:rPr>
              <a:t>Uniformity</a:t>
            </a:r>
          </a:p>
        </p:txBody>
      </p:sp>
      <p:sp>
        <p:nvSpPr>
          <p:cNvPr id="22" name="TextBox 22"/>
          <p:cNvSpPr txBox="1"/>
          <p:nvPr/>
        </p:nvSpPr>
        <p:spPr>
          <a:xfrm>
            <a:off x="858416" y="4272719"/>
            <a:ext cx="3348698" cy="818284"/>
          </a:xfrm>
          <a:prstGeom prst="rect">
            <a:avLst/>
          </a:prstGeom>
        </p:spPr>
        <p:txBody>
          <a:bodyPr lIns="0" tIns="0" rIns="0" bIns="0" rtlCol="0" anchor="t">
            <a:spAutoFit/>
          </a:bodyPr>
          <a:lstStyle/>
          <a:p>
            <a:pPr algn="ctr">
              <a:lnSpc>
                <a:spcPts val="6735"/>
              </a:lnSpc>
            </a:pPr>
            <a:r>
              <a:rPr lang="en-US" sz="4811">
                <a:solidFill>
                  <a:srgbClr val="C7382A"/>
                </a:solidFill>
                <a:latin typeface="Segoe UI"/>
                <a:ea typeface="Segoe UI"/>
                <a:cs typeface="Segoe UI"/>
                <a:sym typeface="Segoe UI"/>
              </a:rPr>
              <a:t>Dot Matrix</a:t>
            </a:r>
          </a:p>
        </p:txBody>
      </p:sp>
      <p:grpSp>
        <p:nvGrpSpPr>
          <p:cNvPr id="23" name="Group 23"/>
          <p:cNvGrpSpPr/>
          <p:nvPr/>
        </p:nvGrpSpPr>
        <p:grpSpPr>
          <a:xfrm>
            <a:off x="-308" y="0"/>
            <a:ext cx="19748447" cy="1552520"/>
            <a:chOff x="0" y="0"/>
            <a:chExt cx="5201237" cy="408894"/>
          </a:xfrm>
        </p:grpSpPr>
        <p:sp>
          <p:nvSpPr>
            <p:cNvPr id="24" name="Freeform 24"/>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25" name="TextBox 25"/>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6" name="Freeform 26"/>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8"/>
            <a:stretch>
              <a:fillRect r="-196325" b="-3155"/>
            </a:stretch>
          </a:blipFill>
        </p:spPr>
        <p:txBody>
          <a:bodyPr/>
          <a:lstStyle/>
          <a:p>
            <a:endParaRPr lang="en-GB"/>
          </a:p>
        </p:txBody>
      </p:sp>
      <p:sp>
        <p:nvSpPr>
          <p:cNvPr id="27" name="Freeform 27"/>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9"/>
            <a:stretch>
              <a:fillRect t="-6260" b="-6260"/>
            </a:stretch>
          </a:blipFill>
        </p:spPr>
        <p:txBody>
          <a:bodyPr/>
          <a:lstStyle/>
          <a:p>
            <a:endParaRPr lang="en-GB"/>
          </a:p>
        </p:txBody>
      </p:sp>
      <p:pic>
        <p:nvPicPr>
          <p:cNvPr id="34" name="Audio 33">
            <a:hlinkClick r:id="" action="ppaction://media"/>
            <a:extLst>
              <a:ext uri="{FF2B5EF4-FFF2-40B4-BE49-F238E27FC236}">
                <a16:creationId xmlns:a16="http://schemas.microsoft.com/office/drawing/2014/main" id="{1A2A99E3-6E86-ADBB-D97B-ED7757CD541E}"/>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8537"/>
    </mc:Choice>
    <mc:Fallback xmlns="">
      <p:transition spd="slow" advTm="18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21" name="Freeform 21"/>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6"/>
            <a:stretch>
              <a:fillRect t="-6260" b="-6260"/>
            </a:stretch>
          </a:blipFill>
        </p:spPr>
        <p:txBody>
          <a:bodyPr/>
          <a:lstStyle/>
          <a:p>
            <a:endParaRPr lang="en-GB"/>
          </a:p>
        </p:txBody>
      </p:sp>
      <p:sp>
        <p:nvSpPr>
          <p:cNvPr id="22" name="Freeform 22"/>
          <p:cNvSpPr/>
          <p:nvPr/>
        </p:nvSpPr>
        <p:spPr>
          <a:xfrm>
            <a:off x="10539754" y="2555080"/>
            <a:ext cx="7263239" cy="7199686"/>
          </a:xfrm>
          <a:custGeom>
            <a:avLst/>
            <a:gdLst/>
            <a:ahLst/>
            <a:cxnLst/>
            <a:rect l="l" t="t" r="r" b="b"/>
            <a:pathLst>
              <a:path w="7263239" h="7199686">
                <a:moveTo>
                  <a:pt x="0" y="0"/>
                </a:moveTo>
                <a:lnTo>
                  <a:pt x="7263239" y="0"/>
                </a:lnTo>
                <a:lnTo>
                  <a:pt x="7263239" y="7199685"/>
                </a:lnTo>
                <a:lnTo>
                  <a:pt x="0" y="7199685"/>
                </a:lnTo>
                <a:lnTo>
                  <a:pt x="0" y="0"/>
                </a:lnTo>
                <a:close/>
              </a:path>
            </a:pathLst>
          </a:custGeom>
          <a:blipFill>
            <a:blip r:embed="rId7"/>
            <a:stretch>
              <a:fillRect/>
            </a:stretch>
          </a:blipFill>
        </p:spPr>
        <p:txBody>
          <a:bodyPr/>
          <a:lstStyle/>
          <a:p>
            <a:endParaRPr lang="en-GB"/>
          </a:p>
        </p:txBody>
      </p:sp>
      <p:sp>
        <p:nvSpPr>
          <p:cNvPr id="23" name="TextBox 23"/>
          <p:cNvSpPr txBox="1"/>
          <p:nvPr/>
        </p:nvSpPr>
        <p:spPr>
          <a:xfrm>
            <a:off x="658251" y="3558170"/>
            <a:ext cx="9306621" cy="5848339"/>
          </a:xfrm>
          <a:prstGeom prst="rect">
            <a:avLst/>
          </a:prstGeom>
        </p:spPr>
        <p:txBody>
          <a:bodyPr lIns="0" tIns="0" rIns="0" bIns="0" rtlCol="0" anchor="t">
            <a:spAutoFit/>
          </a:bodyPr>
          <a:lstStyle/>
          <a:p>
            <a:pPr algn="l">
              <a:lnSpc>
                <a:spcPts val="7827"/>
              </a:lnSpc>
              <a:spcBef>
                <a:spcPct val="0"/>
              </a:spcBef>
            </a:pPr>
            <a:r>
              <a:rPr lang="en-US" sz="4208" b="1">
                <a:solidFill>
                  <a:srgbClr val="615C5D"/>
                </a:solidFill>
                <a:latin typeface="Segoe UI Bold"/>
                <a:ea typeface="Segoe UI Bold"/>
                <a:cs typeface="Segoe UI Bold"/>
                <a:sym typeface="Segoe UI Bold"/>
              </a:rPr>
              <a:t>Software and updates</a:t>
            </a:r>
          </a:p>
          <a:p>
            <a:pPr algn="l">
              <a:lnSpc>
                <a:spcPts val="4854"/>
              </a:lnSpc>
              <a:spcBef>
                <a:spcPct val="0"/>
              </a:spcBef>
            </a:pPr>
            <a:r>
              <a:rPr lang="en-US" sz="2609" b="1" u="none" strike="noStrike">
                <a:solidFill>
                  <a:srgbClr val="615C5D"/>
                </a:solidFill>
                <a:latin typeface="Segoe UI Bold"/>
                <a:ea typeface="Segoe UI Bold"/>
                <a:cs typeface="Segoe UI Bold"/>
                <a:sym typeface="Segoe UI Bold"/>
              </a:rPr>
              <a:t>VERTO is designed to be updatable and includes a USB port, so that if new programs and patterns are added in the future, they can easily be installed to the unit by the customer. </a:t>
            </a:r>
          </a:p>
          <a:p>
            <a:pPr algn="l">
              <a:lnSpc>
                <a:spcPts val="4854"/>
              </a:lnSpc>
              <a:spcBef>
                <a:spcPct val="0"/>
              </a:spcBef>
            </a:pPr>
            <a:endParaRPr lang="en-US" sz="2609" b="1" u="none" strike="noStrike">
              <a:solidFill>
                <a:srgbClr val="615C5D"/>
              </a:solidFill>
              <a:latin typeface="Segoe UI Bold"/>
              <a:ea typeface="Segoe UI Bold"/>
              <a:cs typeface="Segoe UI Bold"/>
              <a:sym typeface="Segoe UI Bold"/>
            </a:endParaRPr>
          </a:p>
          <a:p>
            <a:pPr algn="l">
              <a:lnSpc>
                <a:spcPts val="4854"/>
              </a:lnSpc>
              <a:spcBef>
                <a:spcPct val="0"/>
              </a:spcBef>
            </a:pPr>
            <a:r>
              <a:rPr lang="en-US" sz="2609" b="1" u="none" strike="noStrike">
                <a:solidFill>
                  <a:srgbClr val="615C5D"/>
                </a:solidFill>
                <a:latin typeface="Segoe UI Bold"/>
                <a:ea typeface="Segoe UI Bold"/>
                <a:cs typeface="Segoe UI Bold"/>
                <a:sym typeface="Segoe UI Bold"/>
              </a:rPr>
              <a:t>Auto-scoring and auto-reporting software does not yet exist for VERTO, however, it is something Leeds Test Objects envisions to develop in the future. </a:t>
            </a:r>
          </a:p>
        </p:txBody>
      </p:sp>
      <p:pic>
        <p:nvPicPr>
          <p:cNvPr id="57" name="Audio 56">
            <a:hlinkClick r:id="" action="ppaction://media"/>
            <a:extLst>
              <a:ext uri="{FF2B5EF4-FFF2-40B4-BE49-F238E27FC236}">
                <a16:creationId xmlns:a16="http://schemas.microsoft.com/office/drawing/2014/main" id="{2D8123B1-A2C4-3671-7C45-6996C39BED43}"/>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45350"/>
    </mc:Choice>
    <mc:Fallback xmlns="">
      <p:transition spd="slow" advTm="45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4"/>
            <a:stretch>
              <a:fillRect r="-196325" b="-3155"/>
            </a:stretch>
          </a:blipFill>
        </p:spPr>
        <p:txBody>
          <a:bodyPr/>
          <a:lstStyle/>
          <a:p>
            <a:endParaRPr lang="en-GB"/>
          </a:p>
        </p:txBody>
      </p:sp>
      <p:sp>
        <p:nvSpPr>
          <p:cNvPr id="21" name="Freeform 21"/>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5"/>
            <a:stretch>
              <a:fillRect t="-6260" b="-6260"/>
            </a:stretch>
          </a:blipFill>
        </p:spPr>
        <p:txBody>
          <a:bodyPr/>
          <a:lstStyle/>
          <a:p>
            <a:endParaRPr lang="en-GB"/>
          </a:p>
        </p:txBody>
      </p:sp>
      <p:sp>
        <p:nvSpPr>
          <p:cNvPr id="22" name="Freeform 22"/>
          <p:cNvSpPr/>
          <p:nvPr/>
        </p:nvSpPr>
        <p:spPr>
          <a:xfrm>
            <a:off x="12433145" y="6299962"/>
            <a:ext cx="5442320" cy="3673566"/>
          </a:xfrm>
          <a:custGeom>
            <a:avLst/>
            <a:gdLst/>
            <a:ahLst/>
            <a:cxnLst/>
            <a:rect l="l" t="t" r="r" b="b"/>
            <a:pathLst>
              <a:path w="5442320" h="3673566">
                <a:moveTo>
                  <a:pt x="0" y="0"/>
                </a:moveTo>
                <a:lnTo>
                  <a:pt x="5442319" y="0"/>
                </a:lnTo>
                <a:lnTo>
                  <a:pt x="5442319" y="3673566"/>
                </a:lnTo>
                <a:lnTo>
                  <a:pt x="0" y="3673566"/>
                </a:lnTo>
                <a:lnTo>
                  <a:pt x="0" y="0"/>
                </a:lnTo>
                <a:close/>
              </a:path>
            </a:pathLst>
          </a:custGeom>
          <a:blipFill>
            <a:blip r:embed="rId6"/>
            <a:stretch>
              <a:fillRect/>
            </a:stretch>
          </a:blipFill>
        </p:spPr>
        <p:txBody>
          <a:bodyPr/>
          <a:lstStyle/>
          <a:p>
            <a:endParaRPr lang="en-GB"/>
          </a:p>
        </p:txBody>
      </p:sp>
      <p:sp>
        <p:nvSpPr>
          <p:cNvPr id="23" name="Freeform 23"/>
          <p:cNvSpPr/>
          <p:nvPr/>
        </p:nvSpPr>
        <p:spPr>
          <a:xfrm>
            <a:off x="13666753" y="2555080"/>
            <a:ext cx="4475596" cy="3356697"/>
          </a:xfrm>
          <a:custGeom>
            <a:avLst/>
            <a:gdLst/>
            <a:ahLst/>
            <a:cxnLst/>
            <a:rect l="l" t="t" r="r" b="b"/>
            <a:pathLst>
              <a:path w="4475596" h="3356697">
                <a:moveTo>
                  <a:pt x="0" y="0"/>
                </a:moveTo>
                <a:lnTo>
                  <a:pt x="4475596" y="0"/>
                </a:lnTo>
                <a:lnTo>
                  <a:pt x="4475596" y="3356697"/>
                </a:lnTo>
                <a:lnTo>
                  <a:pt x="0" y="3356697"/>
                </a:lnTo>
                <a:lnTo>
                  <a:pt x="0" y="0"/>
                </a:lnTo>
                <a:close/>
              </a:path>
            </a:pathLst>
          </a:custGeom>
          <a:blipFill>
            <a:blip r:embed="rId7"/>
            <a:stretch>
              <a:fillRect/>
            </a:stretch>
          </a:blipFill>
        </p:spPr>
        <p:txBody>
          <a:bodyPr/>
          <a:lstStyle/>
          <a:p>
            <a:endParaRPr lang="en-GB"/>
          </a:p>
        </p:txBody>
      </p:sp>
      <p:sp>
        <p:nvSpPr>
          <p:cNvPr id="24" name="Freeform 24"/>
          <p:cNvSpPr/>
          <p:nvPr/>
        </p:nvSpPr>
        <p:spPr>
          <a:xfrm>
            <a:off x="10551959" y="2262081"/>
            <a:ext cx="3560948" cy="4411954"/>
          </a:xfrm>
          <a:custGeom>
            <a:avLst/>
            <a:gdLst/>
            <a:ahLst/>
            <a:cxnLst/>
            <a:rect l="l" t="t" r="r" b="b"/>
            <a:pathLst>
              <a:path w="3560948" h="4411954">
                <a:moveTo>
                  <a:pt x="0" y="0"/>
                </a:moveTo>
                <a:lnTo>
                  <a:pt x="3560947" y="0"/>
                </a:lnTo>
                <a:lnTo>
                  <a:pt x="3560947" y="4411954"/>
                </a:lnTo>
                <a:lnTo>
                  <a:pt x="0" y="4411954"/>
                </a:lnTo>
                <a:lnTo>
                  <a:pt x="0" y="0"/>
                </a:lnTo>
                <a:close/>
              </a:path>
            </a:pathLst>
          </a:custGeom>
          <a:blipFill>
            <a:blip r:embed="rId8"/>
            <a:stretch>
              <a:fillRect/>
            </a:stretch>
          </a:blipFill>
        </p:spPr>
        <p:txBody>
          <a:bodyPr/>
          <a:lstStyle/>
          <a:p>
            <a:endParaRPr lang="en-GB"/>
          </a:p>
        </p:txBody>
      </p:sp>
      <p:sp>
        <p:nvSpPr>
          <p:cNvPr id="25" name="TextBox 25"/>
          <p:cNvSpPr txBox="1"/>
          <p:nvPr/>
        </p:nvSpPr>
        <p:spPr>
          <a:xfrm>
            <a:off x="387991" y="3512675"/>
            <a:ext cx="10554438" cy="8104541"/>
          </a:xfrm>
          <a:prstGeom prst="rect">
            <a:avLst/>
          </a:prstGeom>
        </p:spPr>
        <p:txBody>
          <a:bodyPr wrap="square" lIns="0" tIns="0" rIns="0" bIns="0" rtlCol="0" anchor="t">
            <a:spAutoFit/>
          </a:bodyPr>
          <a:lstStyle/>
          <a:p>
            <a:pPr algn="l">
              <a:lnSpc>
                <a:spcPts val="8287"/>
              </a:lnSpc>
            </a:pPr>
            <a:r>
              <a:rPr lang="en-US" sz="4408" b="1" dirty="0">
                <a:solidFill>
                  <a:srgbClr val="C7382A"/>
                </a:solidFill>
                <a:latin typeface="Segoe UI Bold"/>
                <a:ea typeface="Segoe UI Bold"/>
                <a:cs typeface="Segoe UI Bold"/>
                <a:sym typeface="Segoe UI Bold"/>
              </a:rPr>
              <a:t>Compatibility</a:t>
            </a:r>
          </a:p>
          <a:p>
            <a:pPr algn="l">
              <a:lnSpc>
                <a:spcPts val="6162"/>
              </a:lnSpc>
            </a:pPr>
            <a:r>
              <a:rPr lang="en-US" sz="4108" b="1" dirty="0">
                <a:solidFill>
                  <a:srgbClr val="615C5D"/>
                </a:solidFill>
                <a:latin typeface="Segoe UI Bold"/>
                <a:ea typeface="Segoe UI Bold"/>
                <a:cs typeface="Segoe UI Bold"/>
                <a:sym typeface="Segoe UI Bold"/>
              </a:rPr>
              <a:t>VERTO is intended for the image quality assurance and image </a:t>
            </a:r>
            <a:r>
              <a:rPr lang="en-US" sz="4108" b="1" dirty="0" err="1">
                <a:solidFill>
                  <a:srgbClr val="615C5D"/>
                </a:solidFill>
                <a:latin typeface="Segoe UI Bold"/>
                <a:ea typeface="Segoe UI Bold"/>
                <a:cs typeface="Segoe UI Bold"/>
                <a:sym typeface="Segoe UI Bold"/>
              </a:rPr>
              <a:t>optimisation</a:t>
            </a:r>
            <a:r>
              <a:rPr lang="en-US" sz="4108" b="1" dirty="0">
                <a:solidFill>
                  <a:srgbClr val="615C5D"/>
                </a:solidFill>
                <a:latin typeface="Segoe UI Bold"/>
                <a:ea typeface="Segoe UI Bold"/>
                <a:cs typeface="Segoe UI Bold"/>
                <a:sym typeface="Segoe UI Bold"/>
              </a:rPr>
              <a:t> of Gamma Camera systems. The VERTO creates a range of 2D images to achieve this, so it’s not typically used on SPECT systems.   </a:t>
            </a:r>
          </a:p>
          <a:p>
            <a:pPr algn="l">
              <a:lnSpc>
                <a:spcPts val="4812"/>
              </a:lnSpc>
            </a:pPr>
            <a:endParaRPr lang="en-US" sz="4108" b="1" dirty="0">
              <a:solidFill>
                <a:srgbClr val="615C5D"/>
              </a:solidFill>
              <a:latin typeface="Segoe UI Bold"/>
              <a:ea typeface="Segoe UI Bold"/>
              <a:cs typeface="Segoe UI Bold"/>
              <a:sym typeface="Segoe UI Bold"/>
            </a:endParaRPr>
          </a:p>
          <a:p>
            <a:pPr algn="l">
              <a:lnSpc>
                <a:spcPts val="4812"/>
              </a:lnSpc>
            </a:pPr>
            <a:endParaRPr lang="en-US" sz="4108" b="1" dirty="0">
              <a:solidFill>
                <a:srgbClr val="615C5D"/>
              </a:solidFill>
              <a:latin typeface="Segoe UI Bold"/>
              <a:ea typeface="Segoe UI Bold"/>
              <a:cs typeface="Segoe UI Bold"/>
              <a:sym typeface="Segoe UI Bold"/>
            </a:endParaRPr>
          </a:p>
          <a:p>
            <a:pPr algn="l">
              <a:lnSpc>
                <a:spcPts val="4351"/>
              </a:lnSpc>
            </a:pPr>
            <a:endParaRPr lang="en-US" sz="4108" b="1" dirty="0">
              <a:solidFill>
                <a:srgbClr val="615C5D"/>
              </a:solidFill>
              <a:latin typeface="Segoe UI Bold"/>
              <a:ea typeface="Segoe UI Bold"/>
              <a:cs typeface="Segoe UI Bold"/>
              <a:sym typeface="Segoe UI Bold"/>
            </a:endParaRPr>
          </a:p>
          <a:p>
            <a:pPr algn="l">
              <a:lnSpc>
                <a:spcPts val="4351"/>
              </a:lnSpc>
            </a:pPr>
            <a:endParaRPr lang="en-US" sz="4108" b="1" dirty="0">
              <a:solidFill>
                <a:srgbClr val="615C5D"/>
              </a:solidFill>
              <a:latin typeface="Segoe UI Bold"/>
              <a:ea typeface="Segoe UI Bold"/>
              <a:cs typeface="Segoe UI Bold"/>
              <a:sym typeface="Segoe UI Bold"/>
            </a:endParaRPr>
          </a:p>
        </p:txBody>
      </p:sp>
      <p:pic>
        <p:nvPicPr>
          <p:cNvPr id="85" name="Audio 84">
            <a:hlinkClick r:id="" action="ppaction://media"/>
            <a:extLst>
              <a:ext uri="{FF2B5EF4-FFF2-40B4-BE49-F238E27FC236}">
                <a16:creationId xmlns:a16="http://schemas.microsoft.com/office/drawing/2014/main" id="{9C81A4AA-6F8C-6337-1E72-0E373672AFAC}"/>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0468"/>
    </mc:Choice>
    <mc:Fallback xmlns="">
      <p:transition spd="slow" advTm="20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21" name="Freeform 21"/>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6"/>
            <a:stretch>
              <a:fillRect t="-6260" b="-6260"/>
            </a:stretch>
          </a:blipFill>
        </p:spPr>
        <p:txBody>
          <a:bodyPr/>
          <a:lstStyle/>
          <a:p>
            <a:endParaRPr lang="en-GB"/>
          </a:p>
        </p:txBody>
      </p:sp>
      <p:sp>
        <p:nvSpPr>
          <p:cNvPr id="22" name="Freeform 22"/>
          <p:cNvSpPr/>
          <p:nvPr/>
        </p:nvSpPr>
        <p:spPr>
          <a:xfrm>
            <a:off x="5650130" y="4175095"/>
            <a:ext cx="6987740" cy="8244527"/>
          </a:xfrm>
          <a:custGeom>
            <a:avLst/>
            <a:gdLst/>
            <a:ahLst/>
            <a:cxnLst/>
            <a:rect l="l" t="t" r="r" b="b"/>
            <a:pathLst>
              <a:path w="6987740" h="8244527">
                <a:moveTo>
                  <a:pt x="0" y="0"/>
                </a:moveTo>
                <a:lnTo>
                  <a:pt x="6987740" y="0"/>
                </a:lnTo>
                <a:lnTo>
                  <a:pt x="6987740" y="8244527"/>
                </a:lnTo>
                <a:lnTo>
                  <a:pt x="0" y="8244527"/>
                </a:lnTo>
                <a:lnTo>
                  <a:pt x="0" y="0"/>
                </a:lnTo>
                <a:close/>
              </a:path>
            </a:pathLst>
          </a:custGeom>
          <a:blipFill>
            <a:blip r:embed="rId7"/>
            <a:stretch>
              <a:fillRect/>
            </a:stretch>
          </a:blipFill>
        </p:spPr>
        <p:txBody>
          <a:bodyPr/>
          <a:lstStyle/>
          <a:p>
            <a:endParaRPr lang="en-GB"/>
          </a:p>
        </p:txBody>
      </p:sp>
      <p:sp>
        <p:nvSpPr>
          <p:cNvPr id="23" name="Freeform 23"/>
          <p:cNvSpPr/>
          <p:nvPr/>
        </p:nvSpPr>
        <p:spPr>
          <a:xfrm>
            <a:off x="-218783" y="6490749"/>
            <a:ext cx="6390367" cy="3613220"/>
          </a:xfrm>
          <a:custGeom>
            <a:avLst/>
            <a:gdLst/>
            <a:ahLst/>
            <a:cxnLst/>
            <a:rect l="l" t="t" r="r" b="b"/>
            <a:pathLst>
              <a:path w="6390367" h="3613220">
                <a:moveTo>
                  <a:pt x="0" y="0"/>
                </a:moveTo>
                <a:lnTo>
                  <a:pt x="6390367" y="0"/>
                </a:lnTo>
                <a:lnTo>
                  <a:pt x="6390367" y="3613220"/>
                </a:lnTo>
                <a:lnTo>
                  <a:pt x="0" y="3613220"/>
                </a:lnTo>
                <a:lnTo>
                  <a:pt x="0" y="0"/>
                </a:lnTo>
                <a:close/>
              </a:path>
            </a:pathLst>
          </a:custGeom>
          <a:blipFill>
            <a:blip r:embed="rId8"/>
            <a:stretch>
              <a:fillRect t="-4666" b="-4666"/>
            </a:stretch>
          </a:blipFill>
        </p:spPr>
        <p:txBody>
          <a:bodyPr/>
          <a:lstStyle/>
          <a:p>
            <a:endParaRPr lang="en-GB"/>
          </a:p>
        </p:txBody>
      </p:sp>
      <p:sp>
        <p:nvSpPr>
          <p:cNvPr id="24" name="Freeform 24"/>
          <p:cNvSpPr/>
          <p:nvPr/>
        </p:nvSpPr>
        <p:spPr>
          <a:xfrm>
            <a:off x="12409521" y="6490749"/>
            <a:ext cx="5778772" cy="3267414"/>
          </a:xfrm>
          <a:custGeom>
            <a:avLst/>
            <a:gdLst/>
            <a:ahLst/>
            <a:cxnLst/>
            <a:rect l="l" t="t" r="r" b="b"/>
            <a:pathLst>
              <a:path w="5778772" h="3267414">
                <a:moveTo>
                  <a:pt x="0" y="0"/>
                </a:moveTo>
                <a:lnTo>
                  <a:pt x="5778772" y="0"/>
                </a:lnTo>
                <a:lnTo>
                  <a:pt x="5778772" y="3267413"/>
                </a:lnTo>
                <a:lnTo>
                  <a:pt x="0" y="3267413"/>
                </a:lnTo>
                <a:lnTo>
                  <a:pt x="0" y="0"/>
                </a:lnTo>
                <a:close/>
              </a:path>
            </a:pathLst>
          </a:custGeom>
          <a:blipFill>
            <a:blip r:embed="rId9"/>
            <a:stretch>
              <a:fillRect/>
            </a:stretch>
          </a:blipFill>
        </p:spPr>
        <p:txBody>
          <a:bodyPr/>
          <a:lstStyle/>
          <a:p>
            <a:endParaRPr lang="en-GB"/>
          </a:p>
        </p:txBody>
      </p:sp>
      <p:sp>
        <p:nvSpPr>
          <p:cNvPr id="25" name="TextBox 25"/>
          <p:cNvSpPr txBox="1"/>
          <p:nvPr/>
        </p:nvSpPr>
        <p:spPr>
          <a:xfrm>
            <a:off x="373603" y="3459784"/>
            <a:ext cx="17452564" cy="4022078"/>
          </a:xfrm>
          <a:prstGeom prst="rect">
            <a:avLst/>
          </a:prstGeom>
        </p:spPr>
        <p:txBody>
          <a:bodyPr lIns="0" tIns="0" rIns="0" bIns="0" rtlCol="0" anchor="t">
            <a:spAutoFit/>
          </a:bodyPr>
          <a:lstStyle/>
          <a:p>
            <a:pPr algn="l">
              <a:lnSpc>
                <a:spcPts val="7517"/>
              </a:lnSpc>
            </a:pPr>
            <a:r>
              <a:rPr lang="en-US" sz="5011" b="1" dirty="0">
                <a:solidFill>
                  <a:srgbClr val="C7382A"/>
                </a:solidFill>
                <a:latin typeface="Segoe UI Bold"/>
                <a:ea typeface="Segoe UI Bold"/>
                <a:cs typeface="Segoe UI Bold"/>
                <a:sym typeface="Segoe UI Bold"/>
              </a:rPr>
              <a:t>Benefits</a:t>
            </a:r>
          </a:p>
          <a:p>
            <a:pPr algn="l">
              <a:lnSpc>
                <a:spcPts val="4871"/>
              </a:lnSpc>
            </a:pPr>
            <a:r>
              <a:rPr lang="en-US" sz="3247" b="1" dirty="0">
                <a:solidFill>
                  <a:srgbClr val="615C5D"/>
                </a:solidFill>
                <a:latin typeface="Segoe UI Bold"/>
                <a:ea typeface="Segoe UI Bold"/>
                <a:cs typeface="Segoe UI Bold"/>
                <a:sym typeface="Segoe UI Bold"/>
              </a:rPr>
              <a:t>VERTO offers an alternative to the bulky flood source phantoms without the trouble of managing, storage, and disposal. This convenience combined with it being multiple phantoms in one makes it the ultimate gamma camera QA tool.</a:t>
            </a:r>
          </a:p>
          <a:p>
            <a:pPr algn="l">
              <a:lnSpc>
                <a:spcPts val="4947"/>
              </a:lnSpc>
            </a:pPr>
            <a:endParaRPr lang="en-US" sz="3247" b="1" dirty="0">
              <a:solidFill>
                <a:srgbClr val="615C5D"/>
              </a:solidFill>
              <a:latin typeface="Segoe UI Bold"/>
              <a:ea typeface="Segoe UI Bold"/>
              <a:cs typeface="Segoe UI Bold"/>
              <a:sym typeface="Segoe UI Bold"/>
            </a:endParaRPr>
          </a:p>
          <a:p>
            <a:pPr algn="l">
              <a:lnSpc>
                <a:spcPts val="4947"/>
              </a:lnSpc>
            </a:pPr>
            <a:endParaRPr lang="en-US" sz="3247" b="1" dirty="0">
              <a:solidFill>
                <a:srgbClr val="615C5D"/>
              </a:solidFill>
              <a:latin typeface="Segoe UI Bold"/>
              <a:ea typeface="Segoe UI Bold"/>
              <a:cs typeface="Segoe UI Bold"/>
              <a:sym typeface="Segoe UI Bold"/>
            </a:endParaRPr>
          </a:p>
        </p:txBody>
      </p:sp>
      <p:pic>
        <p:nvPicPr>
          <p:cNvPr id="67" name="Audio 66">
            <a:hlinkClick r:id="" action="ppaction://media"/>
            <a:extLst>
              <a:ext uri="{FF2B5EF4-FFF2-40B4-BE49-F238E27FC236}">
                <a16:creationId xmlns:a16="http://schemas.microsoft.com/office/drawing/2014/main" id="{8B19B5D5-F34C-A2F4-BFF7-E2BC503EF686}"/>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8829"/>
    </mc:Choice>
    <mc:Fallback xmlns="">
      <p:transition spd="slow" advTm="288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4"/>
            <a:stretch>
              <a:fillRect r="-196325" b="-3155"/>
            </a:stretch>
          </a:blipFill>
        </p:spPr>
        <p:txBody>
          <a:bodyPr/>
          <a:lstStyle/>
          <a:p>
            <a:endParaRPr lang="en-GB"/>
          </a:p>
        </p:txBody>
      </p:sp>
      <p:grpSp>
        <p:nvGrpSpPr>
          <p:cNvPr id="21" name="Group 21"/>
          <p:cNvGrpSpPr/>
          <p:nvPr/>
        </p:nvGrpSpPr>
        <p:grpSpPr>
          <a:xfrm rot="-5400000">
            <a:off x="10245818" y="1564868"/>
            <a:ext cx="7210232" cy="8874132"/>
            <a:chOff x="0" y="0"/>
            <a:chExt cx="660400" cy="812800"/>
          </a:xfrm>
        </p:grpSpPr>
        <p:sp>
          <p:nvSpPr>
            <p:cNvPr id="22" name="Freeform 22"/>
            <p:cNvSpPr/>
            <p:nvPr/>
          </p:nvSpPr>
          <p:spPr>
            <a:xfrm rot="5400000">
              <a:off x="-76200" y="76200"/>
              <a:ext cx="812800" cy="660400"/>
            </a:xfrm>
            <a:custGeom>
              <a:avLst/>
              <a:gdLst/>
              <a:ahLst/>
              <a:cxnLst/>
              <a:rect l="l" t="t" r="r" b="b"/>
              <a:pathLst>
                <a:path w="812800" h="660400">
                  <a:moveTo>
                    <a:pt x="19070" y="440148"/>
                  </a:moveTo>
                  <a:cubicBezTo>
                    <a:pt x="7556" y="406400"/>
                    <a:pt x="0" y="367800"/>
                    <a:pt x="0" y="330022"/>
                  </a:cubicBezTo>
                  <a:cubicBezTo>
                    <a:pt x="0" y="292243"/>
                    <a:pt x="6476" y="255891"/>
                    <a:pt x="17990" y="222391"/>
                  </a:cubicBezTo>
                  <a:cubicBezTo>
                    <a:pt x="18350" y="221677"/>
                    <a:pt x="18350" y="220965"/>
                    <a:pt x="18710" y="220252"/>
                  </a:cubicBezTo>
                  <a:cubicBezTo>
                    <a:pt x="64765" y="94445"/>
                    <a:pt x="186379" y="1782"/>
                    <a:pt x="328502" y="0"/>
                  </a:cubicBezTo>
                  <a:lnTo>
                    <a:pt x="812800" y="0"/>
                  </a:lnTo>
                  <a:lnTo>
                    <a:pt x="812800" y="660400"/>
                  </a:lnTo>
                  <a:lnTo>
                    <a:pt x="328861" y="660400"/>
                  </a:lnTo>
                  <a:cubicBezTo>
                    <a:pt x="185660" y="658618"/>
                    <a:pt x="64045" y="567381"/>
                    <a:pt x="19070" y="440148"/>
                  </a:cubicBezTo>
                  <a:close/>
                </a:path>
              </a:pathLst>
            </a:custGeom>
            <a:blipFill>
              <a:blip r:embed="rId5"/>
              <a:stretch>
                <a:fillRect l="-28608" r="-15835"/>
              </a:stretch>
            </a:blipFill>
          </p:spPr>
          <p:txBody>
            <a:bodyPr/>
            <a:lstStyle/>
            <a:p>
              <a:endParaRPr lang="en-GB"/>
            </a:p>
          </p:txBody>
        </p:sp>
      </p:grpSp>
      <p:sp>
        <p:nvSpPr>
          <p:cNvPr id="23" name="TextBox 23"/>
          <p:cNvSpPr txBox="1"/>
          <p:nvPr/>
        </p:nvSpPr>
        <p:spPr>
          <a:xfrm>
            <a:off x="373603" y="3498287"/>
            <a:ext cx="8770397" cy="6542441"/>
          </a:xfrm>
          <a:prstGeom prst="rect">
            <a:avLst/>
          </a:prstGeom>
        </p:spPr>
        <p:txBody>
          <a:bodyPr lIns="0" tIns="0" rIns="0" bIns="0" rtlCol="0" anchor="t">
            <a:spAutoFit/>
          </a:bodyPr>
          <a:lstStyle/>
          <a:p>
            <a:pPr algn="l">
              <a:lnSpc>
                <a:spcPts val="8287"/>
              </a:lnSpc>
            </a:pPr>
            <a:r>
              <a:rPr lang="en-US" sz="4408" b="1" dirty="0">
                <a:solidFill>
                  <a:srgbClr val="C7382A"/>
                </a:solidFill>
                <a:latin typeface="Segoe UI Bold"/>
                <a:ea typeface="Segoe UI Bold"/>
                <a:cs typeface="Segoe UI Bold"/>
                <a:sym typeface="Segoe UI Bold"/>
              </a:rPr>
              <a:t>Competitors</a:t>
            </a:r>
          </a:p>
          <a:p>
            <a:pPr algn="l">
              <a:lnSpc>
                <a:spcPts val="6162"/>
              </a:lnSpc>
            </a:pPr>
            <a:r>
              <a:rPr lang="en-US" sz="4108" b="1" dirty="0">
                <a:solidFill>
                  <a:srgbClr val="615C5D"/>
                </a:solidFill>
                <a:latin typeface="Segoe UI Bold"/>
                <a:ea typeface="Segoe UI Bold"/>
                <a:cs typeface="Segoe UI Bold"/>
                <a:sym typeface="Segoe UI Bold"/>
              </a:rPr>
              <a:t>VERTO is the only phantom of its kind, with no other dynamic motion test objects on the market for Gamma Camera systems.  </a:t>
            </a:r>
          </a:p>
          <a:p>
            <a:pPr algn="l">
              <a:lnSpc>
                <a:spcPts val="4812"/>
              </a:lnSpc>
            </a:pPr>
            <a:endParaRPr lang="en-US" sz="4108" b="1" dirty="0">
              <a:solidFill>
                <a:srgbClr val="615C5D"/>
              </a:solidFill>
              <a:latin typeface="Segoe UI Bold"/>
              <a:ea typeface="Segoe UI Bold"/>
              <a:cs typeface="Segoe UI Bold"/>
              <a:sym typeface="Segoe UI Bold"/>
            </a:endParaRPr>
          </a:p>
          <a:p>
            <a:pPr algn="l">
              <a:lnSpc>
                <a:spcPts val="4812"/>
              </a:lnSpc>
            </a:pPr>
            <a:endParaRPr lang="en-US" sz="4108" b="1" dirty="0">
              <a:solidFill>
                <a:srgbClr val="615C5D"/>
              </a:solidFill>
              <a:latin typeface="Segoe UI Bold"/>
              <a:ea typeface="Segoe UI Bold"/>
              <a:cs typeface="Segoe UI Bold"/>
              <a:sym typeface="Segoe UI Bold"/>
            </a:endParaRPr>
          </a:p>
          <a:p>
            <a:pPr algn="l">
              <a:lnSpc>
                <a:spcPts val="4351"/>
              </a:lnSpc>
            </a:pPr>
            <a:endParaRPr lang="en-US" sz="4108" b="1" dirty="0">
              <a:solidFill>
                <a:srgbClr val="615C5D"/>
              </a:solidFill>
              <a:latin typeface="Segoe UI Bold"/>
              <a:ea typeface="Segoe UI Bold"/>
              <a:cs typeface="Segoe UI Bold"/>
              <a:sym typeface="Segoe UI Bold"/>
            </a:endParaRPr>
          </a:p>
          <a:p>
            <a:pPr algn="l">
              <a:lnSpc>
                <a:spcPts val="4351"/>
              </a:lnSpc>
            </a:pPr>
            <a:endParaRPr lang="en-US" sz="4108" b="1" dirty="0">
              <a:solidFill>
                <a:srgbClr val="615C5D"/>
              </a:solidFill>
              <a:latin typeface="Segoe UI Bold"/>
              <a:ea typeface="Segoe UI Bold"/>
              <a:cs typeface="Segoe UI Bold"/>
              <a:sym typeface="Segoe UI Bold"/>
            </a:endParaRPr>
          </a:p>
        </p:txBody>
      </p:sp>
      <p:sp>
        <p:nvSpPr>
          <p:cNvPr id="24" name="Freeform 24"/>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6"/>
            <a:stretch>
              <a:fillRect t="-6260" b="-6260"/>
            </a:stretch>
          </a:blipFill>
        </p:spPr>
        <p:txBody>
          <a:bodyPr/>
          <a:lstStyle/>
          <a:p>
            <a:endParaRPr lang="en-GB"/>
          </a:p>
        </p:txBody>
      </p:sp>
      <p:pic>
        <p:nvPicPr>
          <p:cNvPr id="48" name="Audio 47">
            <a:hlinkClick r:id="" action="ppaction://media"/>
            <a:extLst>
              <a:ext uri="{FF2B5EF4-FFF2-40B4-BE49-F238E27FC236}">
                <a16:creationId xmlns:a16="http://schemas.microsoft.com/office/drawing/2014/main" id="{1B75FA95-009F-2A3C-32F7-5BBC97B8BCD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3187"/>
    </mc:Choice>
    <mc:Fallback xmlns="">
      <p:transition spd="slow" advTm="23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7"/>
            <a:stretch>
              <a:fillRect r="-196325" b="-3155"/>
            </a:stretch>
          </a:blipFill>
        </p:spPr>
        <p:txBody>
          <a:bodyPr/>
          <a:lstStyle/>
          <a:p>
            <a:endParaRPr lang="en-GB"/>
          </a:p>
        </p:txBody>
      </p:sp>
      <p:sp>
        <p:nvSpPr>
          <p:cNvPr id="21" name="Freeform 21"/>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8"/>
            <a:stretch>
              <a:fillRect t="-6260" b="-6260"/>
            </a:stretch>
          </a:blipFill>
        </p:spPr>
        <p:txBody>
          <a:bodyPr/>
          <a:lstStyle/>
          <a:p>
            <a:endParaRPr lang="en-GB"/>
          </a:p>
        </p:txBody>
      </p:sp>
      <p:pic>
        <p:nvPicPr>
          <p:cNvPr id="22" name="Picture 2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rcRect l="657" r="657"/>
          <a:stretch>
            <a:fillRect/>
          </a:stretch>
        </p:blipFill>
        <p:spPr>
          <a:xfrm>
            <a:off x="3518088" y="3585212"/>
            <a:ext cx="10849310" cy="6184107"/>
          </a:xfrm>
          <a:prstGeom prst="rect">
            <a:avLst/>
          </a:prstGeom>
        </p:spPr>
      </p:pic>
      <p:sp>
        <p:nvSpPr>
          <p:cNvPr id="23" name="TextBox 23"/>
          <p:cNvSpPr txBox="1"/>
          <p:nvPr/>
        </p:nvSpPr>
        <p:spPr>
          <a:xfrm>
            <a:off x="4286985" y="1709051"/>
            <a:ext cx="13695148" cy="5344469"/>
          </a:xfrm>
          <a:prstGeom prst="rect">
            <a:avLst/>
          </a:prstGeom>
        </p:spPr>
        <p:txBody>
          <a:bodyPr lIns="0" tIns="0" rIns="0" bIns="0" rtlCol="0" anchor="t">
            <a:spAutoFit/>
          </a:bodyPr>
          <a:lstStyle/>
          <a:p>
            <a:pPr algn="l">
              <a:lnSpc>
                <a:spcPts val="12941"/>
              </a:lnSpc>
            </a:pPr>
            <a:r>
              <a:rPr lang="en-US" sz="6883" b="1">
                <a:solidFill>
                  <a:srgbClr val="615C5D"/>
                </a:solidFill>
                <a:latin typeface="Segoe UI Bold"/>
                <a:ea typeface="Segoe UI Bold"/>
                <a:cs typeface="Segoe UI Bold"/>
                <a:sym typeface="Segoe UI Bold"/>
              </a:rPr>
              <a:t>Video Demonstration</a:t>
            </a:r>
          </a:p>
          <a:p>
            <a:pPr algn="l">
              <a:lnSpc>
                <a:spcPts val="7515"/>
              </a:lnSpc>
            </a:pPr>
            <a:endParaRPr lang="en-US" sz="6883" b="1">
              <a:solidFill>
                <a:srgbClr val="615C5D"/>
              </a:solidFill>
              <a:latin typeface="Segoe UI Bold"/>
              <a:ea typeface="Segoe UI Bold"/>
              <a:cs typeface="Segoe UI Bold"/>
              <a:sym typeface="Segoe UI Bold"/>
            </a:endParaRPr>
          </a:p>
          <a:p>
            <a:pPr algn="l">
              <a:lnSpc>
                <a:spcPts val="7515"/>
              </a:lnSpc>
            </a:pPr>
            <a:endParaRPr lang="en-US" sz="6883" b="1">
              <a:solidFill>
                <a:srgbClr val="615C5D"/>
              </a:solidFill>
              <a:latin typeface="Segoe UI Bold"/>
              <a:ea typeface="Segoe UI Bold"/>
              <a:cs typeface="Segoe UI Bold"/>
              <a:sym typeface="Segoe UI Bold"/>
            </a:endParaRPr>
          </a:p>
          <a:p>
            <a:pPr algn="l">
              <a:lnSpc>
                <a:spcPts val="6795"/>
              </a:lnSpc>
            </a:pPr>
            <a:endParaRPr lang="en-US" sz="6883" b="1">
              <a:solidFill>
                <a:srgbClr val="615C5D"/>
              </a:solidFill>
              <a:latin typeface="Segoe UI Bold"/>
              <a:ea typeface="Segoe UI Bold"/>
              <a:cs typeface="Segoe UI Bold"/>
              <a:sym typeface="Segoe UI Bold"/>
            </a:endParaRPr>
          </a:p>
          <a:p>
            <a:pPr algn="l">
              <a:lnSpc>
                <a:spcPts val="6795"/>
              </a:lnSpc>
            </a:pPr>
            <a:endParaRPr lang="en-US" sz="6883" b="1">
              <a:solidFill>
                <a:srgbClr val="615C5D"/>
              </a:solidFill>
              <a:latin typeface="Segoe UI Bold"/>
              <a:ea typeface="Segoe UI Bold"/>
              <a:cs typeface="Segoe UI Bold"/>
              <a:sym typeface="Segoe UI Bold"/>
            </a:endParaRPr>
          </a:p>
        </p:txBody>
      </p:sp>
      <p:pic>
        <p:nvPicPr>
          <p:cNvPr id="34" name="Audio 33">
            <a:hlinkClick r:id="" action="ppaction://media"/>
            <a:extLst>
              <a:ext uri="{FF2B5EF4-FFF2-40B4-BE49-F238E27FC236}">
                <a16:creationId xmlns:a16="http://schemas.microsoft.com/office/drawing/2014/main" id="{AF8868CE-8371-CB7B-DD14-BB0EEEE932F8}"/>
              </a:ext>
            </a:extLst>
          </p:cNvPr>
          <p:cNvPicPr>
            <a:picLocks noChangeAspect="1"/>
          </p:cNvPicPr>
          <p:nvPr>
            <a:audioFile r:link="rId4"/>
            <p:extLst>
              <p:ext uri="{DAA4B4D4-6D71-4841-9C94-3DE7FCFB9230}">
                <p14:media xmlns:p14="http://schemas.microsoft.com/office/powerpoint/2010/main" r:embed="rId3"/>
              </p:ext>
            </p:extLst>
          </p:nvPr>
        </p:nvPicPr>
        <p:blipFill>
          <a:blip r:embed="rId10"/>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20842"/>
    </mc:Choice>
    <mc:Fallback xmlns="">
      <p:transition spd="slow" advTm="120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2"/>
                </p:tgtEl>
              </p:cMediaNode>
            </p:video>
            <p:audio isNarration="1">
              <p:cMediaNode vol="80000" showWhenStopped="0">
                <p:cTn id="8" fill="hold" display="0">
                  <p:stCondLst>
                    <p:cond delay="indefinite"/>
                  </p:stCondLst>
                  <p:endCondLst>
                    <p:cond evt="onStopAudio" delay="0">
                      <p:tgtEl>
                        <p:sldTgt/>
                      </p:tgtEl>
                    </p:cond>
                  </p:endCondLst>
                </p:cTn>
                <p:tgtEl>
                  <p:spTgt spid="34"/>
                </p:tgtEl>
              </p:cMediaNode>
            </p:audio>
          </p:childTnLst>
        </p:cTn>
      </p:par>
    </p:tnLst>
  </p:timing>
  <p:extLst>
    <p:ext uri="{E180D4A7-C9FB-4DFB-919C-405C955672EB}">
      <p14:showEvtLst xmlns:p14="http://schemas.microsoft.com/office/powerpoint/2010/main">
        <p14:playEvt time="10954" objId="22"/>
        <p14:pauseEvt time="118369" objId="22"/>
        <p14:stopEvt time="120842" objId="22"/>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8" y="0"/>
            <a:ext cx="19748447" cy="1552520"/>
            <a:chOff x="0" y="0"/>
            <a:chExt cx="5201237" cy="408894"/>
          </a:xfrm>
        </p:grpSpPr>
        <p:sp>
          <p:nvSpPr>
            <p:cNvPr id="3" name="Freeform 3"/>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4" name="TextBox 4"/>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5" name="Freeform 5"/>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6" name="TextBox 6"/>
          <p:cNvSpPr txBox="1"/>
          <p:nvPr/>
        </p:nvSpPr>
        <p:spPr>
          <a:xfrm>
            <a:off x="1095375" y="1868825"/>
            <a:ext cx="10489711" cy="794063"/>
          </a:xfrm>
          <a:prstGeom prst="rect">
            <a:avLst/>
          </a:prstGeom>
        </p:spPr>
        <p:txBody>
          <a:bodyPr lIns="0" tIns="0" rIns="0" bIns="0" rtlCol="0" anchor="t">
            <a:spAutoFit/>
          </a:bodyPr>
          <a:lstStyle/>
          <a:p>
            <a:pPr algn="l">
              <a:lnSpc>
                <a:spcPts val="6612"/>
              </a:lnSpc>
            </a:pPr>
            <a:r>
              <a:rPr lang="en-US" sz="4408" b="1">
                <a:solidFill>
                  <a:srgbClr val="C7382A"/>
                </a:solidFill>
                <a:latin typeface="Segoe UI Bold"/>
                <a:ea typeface="Segoe UI Bold"/>
                <a:cs typeface="Segoe UI Bold"/>
                <a:sym typeface="Segoe UI Bold"/>
              </a:rPr>
              <a:t>Upcoming webinars: </a:t>
            </a:r>
          </a:p>
        </p:txBody>
      </p:sp>
      <p:sp>
        <p:nvSpPr>
          <p:cNvPr id="7" name="Freeform 7"/>
          <p:cNvSpPr/>
          <p:nvPr/>
        </p:nvSpPr>
        <p:spPr>
          <a:xfrm>
            <a:off x="9115425" y="3342462"/>
            <a:ext cx="7710963" cy="7710963"/>
          </a:xfrm>
          <a:custGeom>
            <a:avLst/>
            <a:gdLst/>
            <a:ahLst/>
            <a:cxnLst/>
            <a:rect l="l" t="t" r="r" b="b"/>
            <a:pathLst>
              <a:path w="7710963" h="7710963">
                <a:moveTo>
                  <a:pt x="0" y="0"/>
                </a:moveTo>
                <a:lnTo>
                  <a:pt x="7710963" y="0"/>
                </a:lnTo>
                <a:lnTo>
                  <a:pt x="7710963" y="7710962"/>
                </a:lnTo>
                <a:lnTo>
                  <a:pt x="0" y="7710962"/>
                </a:lnTo>
                <a:lnTo>
                  <a:pt x="0" y="0"/>
                </a:lnTo>
                <a:close/>
              </a:path>
            </a:pathLst>
          </a:custGeom>
          <a:blipFill>
            <a:blip r:embed="rId6"/>
            <a:stretch>
              <a:fillRect/>
            </a:stretch>
          </a:blipFill>
        </p:spPr>
        <p:txBody>
          <a:bodyPr/>
          <a:lstStyle/>
          <a:p>
            <a:endParaRPr lang="en-GB"/>
          </a:p>
        </p:txBody>
      </p:sp>
      <p:sp>
        <p:nvSpPr>
          <p:cNvPr id="8" name="Freeform 8"/>
          <p:cNvSpPr/>
          <p:nvPr/>
        </p:nvSpPr>
        <p:spPr>
          <a:xfrm>
            <a:off x="10171409" y="2662889"/>
            <a:ext cx="1484193" cy="1788350"/>
          </a:xfrm>
          <a:custGeom>
            <a:avLst/>
            <a:gdLst/>
            <a:ahLst/>
            <a:cxnLst/>
            <a:rect l="l" t="t" r="r" b="b"/>
            <a:pathLst>
              <a:path w="1484193" h="1788350">
                <a:moveTo>
                  <a:pt x="0" y="0"/>
                </a:moveTo>
                <a:lnTo>
                  <a:pt x="1484193" y="0"/>
                </a:lnTo>
                <a:lnTo>
                  <a:pt x="1484193" y="1788350"/>
                </a:lnTo>
                <a:lnTo>
                  <a:pt x="0" y="1788350"/>
                </a:lnTo>
                <a:lnTo>
                  <a:pt x="0" y="0"/>
                </a:lnTo>
                <a:close/>
              </a:path>
            </a:pathLst>
          </a:custGeom>
          <a:blipFill>
            <a:blip r:embed="rId7"/>
            <a:stretch>
              <a:fillRect r="-107454"/>
            </a:stretch>
          </a:blipFill>
        </p:spPr>
        <p:txBody>
          <a:bodyPr/>
          <a:lstStyle/>
          <a:p>
            <a:endParaRPr lang="en-GB"/>
          </a:p>
        </p:txBody>
      </p:sp>
      <p:sp>
        <p:nvSpPr>
          <p:cNvPr id="9" name="Freeform 9"/>
          <p:cNvSpPr/>
          <p:nvPr/>
        </p:nvSpPr>
        <p:spPr>
          <a:xfrm>
            <a:off x="15034504" y="3196154"/>
            <a:ext cx="992453" cy="915538"/>
          </a:xfrm>
          <a:custGeom>
            <a:avLst/>
            <a:gdLst/>
            <a:ahLst/>
            <a:cxnLst/>
            <a:rect l="l" t="t" r="r" b="b"/>
            <a:pathLst>
              <a:path w="992453" h="915538">
                <a:moveTo>
                  <a:pt x="0" y="0"/>
                </a:moveTo>
                <a:lnTo>
                  <a:pt x="992453" y="0"/>
                </a:lnTo>
                <a:lnTo>
                  <a:pt x="992453" y="915538"/>
                </a:lnTo>
                <a:lnTo>
                  <a:pt x="0" y="915538"/>
                </a:lnTo>
                <a:lnTo>
                  <a:pt x="0" y="0"/>
                </a:lnTo>
                <a:close/>
              </a:path>
            </a:pathLst>
          </a:custGeom>
          <a:blipFill>
            <a:blip r:embed="rId8"/>
            <a:stretch>
              <a:fillRect/>
            </a:stretch>
          </a:blipFill>
        </p:spPr>
        <p:txBody>
          <a:bodyPr/>
          <a:lstStyle/>
          <a:p>
            <a:endParaRPr lang="en-GB"/>
          </a:p>
        </p:txBody>
      </p:sp>
      <p:sp>
        <p:nvSpPr>
          <p:cNvPr id="10" name="Freeform 10"/>
          <p:cNvSpPr/>
          <p:nvPr/>
        </p:nvSpPr>
        <p:spPr>
          <a:xfrm>
            <a:off x="1152525" y="3228248"/>
            <a:ext cx="5620932" cy="7494576"/>
          </a:xfrm>
          <a:custGeom>
            <a:avLst/>
            <a:gdLst/>
            <a:ahLst/>
            <a:cxnLst/>
            <a:rect l="l" t="t" r="r" b="b"/>
            <a:pathLst>
              <a:path w="5620932" h="7494576">
                <a:moveTo>
                  <a:pt x="0" y="0"/>
                </a:moveTo>
                <a:lnTo>
                  <a:pt x="5620932" y="0"/>
                </a:lnTo>
                <a:lnTo>
                  <a:pt x="5620932" y="7494576"/>
                </a:lnTo>
                <a:lnTo>
                  <a:pt x="0" y="7494576"/>
                </a:lnTo>
                <a:lnTo>
                  <a:pt x="0" y="0"/>
                </a:lnTo>
                <a:close/>
              </a:path>
            </a:pathLst>
          </a:custGeom>
          <a:blipFill>
            <a:blip r:embed="rId9"/>
            <a:stretch>
              <a:fillRect/>
            </a:stretch>
          </a:blipFill>
        </p:spPr>
        <p:txBody>
          <a:bodyPr/>
          <a:lstStyle/>
          <a:p>
            <a:endParaRPr lang="en-GB"/>
          </a:p>
        </p:txBody>
      </p:sp>
      <p:sp>
        <p:nvSpPr>
          <p:cNvPr id="11" name="Freeform 11"/>
          <p:cNvSpPr/>
          <p:nvPr/>
        </p:nvSpPr>
        <p:spPr>
          <a:xfrm>
            <a:off x="713711" y="3122069"/>
            <a:ext cx="1510675" cy="1510675"/>
          </a:xfrm>
          <a:custGeom>
            <a:avLst/>
            <a:gdLst/>
            <a:ahLst/>
            <a:cxnLst/>
            <a:rect l="l" t="t" r="r" b="b"/>
            <a:pathLst>
              <a:path w="1510675" h="1510675">
                <a:moveTo>
                  <a:pt x="0" y="0"/>
                </a:moveTo>
                <a:lnTo>
                  <a:pt x="1510675" y="0"/>
                </a:lnTo>
                <a:lnTo>
                  <a:pt x="1510675" y="1510674"/>
                </a:lnTo>
                <a:lnTo>
                  <a:pt x="0" y="15106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2" name="TextBox 12"/>
          <p:cNvSpPr txBox="1"/>
          <p:nvPr/>
        </p:nvSpPr>
        <p:spPr>
          <a:xfrm>
            <a:off x="2382648" y="3190062"/>
            <a:ext cx="5106662" cy="1184188"/>
          </a:xfrm>
          <a:prstGeom prst="rect">
            <a:avLst/>
          </a:prstGeom>
        </p:spPr>
        <p:txBody>
          <a:bodyPr lIns="0" tIns="0" rIns="0" bIns="0" rtlCol="0" anchor="t">
            <a:spAutoFit/>
          </a:bodyPr>
          <a:lstStyle/>
          <a:p>
            <a:pPr algn="l">
              <a:lnSpc>
                <a:spcPts val="9803"/>
              </a:lnSpc>
            </a:pPr>
            <a:r>
              <a:rPr lang="en-US" sz="6535" b="1">
                <a:solidFill>
                  <a:srgbClr val="C7382A"/>
                </a:solidFill>
                <a:latin typeface="Segoe UI Bold"/>
                <a:ea typeface="Segoe UI Bold"/>
                <a:cs typeface="Segoe UI Bold"/>
                <a:sym typeface="Segoe UI Bold"/>
              </a:rPr>
              <a:t>SonIQ ONE</a:t>
            </a:r>
          </a:p>
        </p:txBody>
      </p:sp>
      <p:sp>
        <p:nvSpPr>
          <p:cNvPr id="13" name="TextBox 13"/>
          <p:cNvSpPr txBox="1"/>
          <p:nvPr/>
        </p:nvSpPr>
        <p:spPr>
          <a:xfrm>
            <a:off x="11869866" y="3074962"/>
            <a:ext cx="5106662" cy="1184188"/>
          </a:xfrm>
          <a:prstGeom prst="rect">
            <a:avLst/>
          </a:prstGeom>
        </p:spPr>
        <p:txBody>
          <a:bodyPr lIns="0" tIns="0" rIns="0" bIns="0" rtlCol="0" anchor="t">
            <a:spAutoFit/>
          </a:bodyPr>
          <a:lstStyle/>
          <a:p>
            <a:pPr algn="l">
              <a:lnSpc>
                <a:spcPts val="9803"/>
              </a:lnSpc>
            </a:pPr>
            <a:r>
              <a:rPr lang="en-US" sz="6535" b="1">
                <a:solidFill>
                  <a:srgbClr val="C7382A"/>
                </a:solidFill>
                <a:latin typeface="Segoe UI Bold"/>
                <a:ea typeface="Segoe UI Bold"/>
                <a:cs typeface="Segoe UI Bold"/>
                <a:sym typeface="Segoe UI Bold"/>
              </a:rPr>
              <a:t>MOTUS</a:t>
            </a:r>
          </a:p>
        </p:txBody>
      </p:sp>
      <p:pic>
        <p:nvPicPr>
          <p:cNvPr id="31" name="Audio 30">
            <a:hlinkClick r:id="" action="ppaction://media"/>
            <a:extLst>
              <a:ext uri="{FF2B5EF4-FFF2-40B4-BE49-F238E27FC236}">
                <a16:creationId xmlns:a16="http://schemas.microsoft.com/office/drawing/2014/main" id="{6D7C4802-5FA1-C535-966C-6D924B8C41DE}"/>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7183"/>
    </mc:Choice>
    <mc:Fallback xmlns="">
      <p:transition spd="slow" advTm="37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C7382A"/>
            </a:solidFill>
          </p:spPr>
          <p:txBody>
            <a:bodyPr/>
            <a:lstStyle/>
            <a:p>
              <a:endParaRPr lang="en-GB"/>
            </a:p>
          </p:txBody>
        </p:sp>
        <p:sp>
          <p:nvSpPr>
            <p:cNvPr id="4" name="TextBox 4"/>
            <p:cNvSpPr txBox="1"/>
            <p:nvPr/>
          </p:nvSpPr>
          <p:spPr>
            <a:xfrm>
              <a:off x="0" y="-47625"/>
              <a:ext cx="4816593" cy="2756958"/>
            </a:xfrm>
            <a:prstGeom prst="rect">
              <a:avLst/>
            </a:prstGeom>
          </p:spPr>
          <p:txBody>
            <a:bodyPr lIns="50800" tIns="50800" rIns="50800" bIns="50800" rtlCol="0" anchor="ctr"/>
            <a:lstStyle/>
            <a:p>
              <a:pPr algn="ctr">
                <a:lnSpc>
                  <a:spcPts val="3569"/>
                </a:lnSpc>
              </a:pPr>
              <a:endParaRPr/>
            </a:p>
          </p:txBody>
        </p:sp>
      </p:grpSp>
      <p:grpSp>
        <p:nvGrpSpPr>
          <p:cNvPr id="5" name="Group 5"/>
          <p:cNvGrpSpPr/>
          <p:nvPr/>
        </p:nvGrpSpPr>
        <p:grpSpPr>
          <a:xfrm>
            <a:off x="9953681" y="0"/>
            <a:ext cx="8944340" cy="10440984"/>
            <a:chOff x="0" y="0"/>
            <a:chExt cx="2355711" cy="2749889"/>
          </a:xfrm>
        </p:grpSpPr>
        <p:sp>
          <p:nvSpPr>
            <p:cNvPr id="6" name="Freeform 6"/>
            <p:cNvSpPr/>
            <p:nvPr/>
          </p:nvSpPr>
          <p:spPr>
            <a:xfrm>
              <a:off x="0" y="0"/>
              <a:ext cx="2355711" cy="2749889"/>
            </a:xfrm>
            <a:custGeom>
              <a:avLst/>
              <a:gdLst/>
              <a:ahLst/>
              <a:cxnLst/>
              <a:rect l="l" t="t" r="r" b="b"/>
              <a:pathLst>
                <a:path w="2355711" h="2749889">
                  <a:moveTo>
                    <a:pt x="0" y="0"/>
                  </a:moveTo>
                  <a:lnTo>
                    <a:pt x="2355711" y="0"/>
                  </a:lnTo>
                  <a:lnTo>
                    <a:pt x="2355711" y="2749889"/>
                  </a:lnTo>
                  <a:lnTo>
                    <a:pt x="0" y="2749889"/>
                  </a:lnTo>
                  <a:close/>
                </a:path>
              </a:pathLst>
            </a:custGeom>
            <a:solidFill>
              <a:srgbClr val="FFFFFF"/>
            </a:solidFill>
          </p:spPr>
          <p:txBody>
            <a:bodyPr/>
            <a:lstStyle/>
            <a:p>
              <a:endParaRPr lang="en-GB"/>
            </a:p>
          </p:txBody>
        </p:sp>
        <p:sp>
          <p:nvSpPr>
            <p:cNvPr id="7" name="TextBox 7"/>
            <p:cNvSpPr txBox="1"/>
            <p:nvPr/>
          </p:nvSpPr>
          <p:spPr>
            <a:xfrm>
              <a:off x="0" y="-47625"/>
              <a:ext cx="2355711" cy="2797514"/>
            </a:xfrm>
            <a:prstGeom prst="rect">
              <a:avLst/>
            </a:prstGeom>
          </p:spPr>
          <p:txBody>
            <a:bodyPr lIns="50800" tIns="50800" rIns="50800" bIns="50800" rtlCol="0" anchor="ctr"/>
            <a:lstStyle/>
            <a:p>
              <a:pPr algn="ctr">
                <a:lnSpc>
                  <a:spcPts val="3569"/>
                </a:lnSpc>
              </a:pPr>
              <a:endParaRPr/>
            </a:p>
          </p:txBody>
        </p:sp>
      </p:grpSp>
      <p:sp>
        <p:nvSpPr>
          <p:cNvPr id="8" name="Freeform 8"/>
          <p:cNvSpPr/>
          <p:nvPr/>
        </p:nvSpPr>
        <p:spPr>
          <a:xfrm>
            <a:off x="1185324" y="1028700"/>
            <a:ext cx="7133683" cy="7133683"/>
          </a:xfrm>
          <a:custGeom>
            <a:avLst/>
            <a:gdLst/>
            <a:ahLst/>
            <a:cxnLst/>
            <a:rect l="l" t="t" r="r" b="b"/>
            <a:pathLst>
              <a:path w="7133683" h="7133683">
                <a:moveTo>
                  <a:pt x="0" y="0"/>
                </a:moveTo>
                <a:lnTo>
                  <a:pt x="7133683" y="0"/>
                </a:lnTo>
                <a:lnTo>
                  <a:pt x="7133683" y="7133683"/>
                </a:lnTo>
                <a:lnTo>
                  <a:pt x="0" y="7133683"/>
                </a:lnTo>
                <a:lnTo>
                  <a:pt x="0" y="0"/>
                </a:lnTo>
                <a:close/>
              </a:path>
            </a:pathLst>
          </a:custGeom>
          <a:blipFill>
            <a:blip r:embed="rId2"/>
            <a:stretch>
              <a:fillRect/>
            </a:stretch>
          </a:blipFill>
        </p:spPr>
        <p:txBody>
          <a:bodyPr/>
          <a:lstStyle/>
          <a:p>
            <a:endParaRPr lang="en-GB"/>
          </a:p>
        </p:txBody>
      </p:sp>
      <p:sp>
        <p:nvSpPr>
          <p:cNvPr id="9" name="AutoShape 9"/>
          <p:cNvSpPr/>
          <p:nvPr/>
        </p:nvSpPr>
        <p:spPr>
          <a:xfrm>
            <a:off x="2931720" y="6251507"/>
            <a:ext cx="3655192" cy="0"/>
          </a:xfrm>
          <a:prstGeom prst="line">
            <a:avLst/>
          </a:prstGeom>
          <a:ln w="28575" cap="flat">
            <a:solidFill>
              <a:srgbClr val="FFFFFF"/>
            </a:solidFill>
            <a:prstDash val="solid"/>
            <a:headEnd type="none" w="sm" len="sm"/>
            <a:tailEnd type="none" w="sm" len="sm"/>
          </a:ln>
        </p:spPr>
        <p:txBody>
          <a:bodyPr/>
          <a:lstStyle/>
          <a:p>
            <a:endParaRPr lang="en-GB"/>
          </a:p>
        </p:txBody>
      </p:sp>
      <p:sp>
        <p:nvSpPr>
          <p:cNvPr id="10" name="Freeform 10"/>
          <p:cNvSpPr/>
          <p:nvPr/>
        </p:nvSpPr>
        <p:spPr>
          <a:xfrm>
            <a:off x="10094238" y="0"/>
            <a:ext cx="8193762" cy="1571625"/>
          </a:xfrm>
          <a:custGeom>
            <a:avLst/>
            <a:gdLst/>
            <a:ahLst/>
            <a:cxnLst/>
            <a:rect l="l" t="t" r="r" b="b"/>
            <a:pathLst>
              <a:path w="8193762" h="1571625">
                <a:moveTo>
                  <a:pt x="0" y="0"/>
                </a:moveTo>
                <a:lnTo>
                  <a:pt x="8193762" y="0"/>
                </a:lnTo>
                <a:lnTo>
                  <a:pt x="8193762" y="1571625"/>
                </a:lnTo>
                <a:lnTo>
                  <a:pt x="0" y="1571625"/>
                </a:lnTo>
                <a:lnTo>
                  <a:pt x="0" y="0"/>
                </a:lnTo>
                <a:close/>
              </a:path>
            </a:pathLst>
          </a:custGeom>
          <a:blipFill>
            <a:blip r:embed="rId3"/>
            <a:stretch>
              <a:fillRect l="-123194"/>
            </a:stretch>
          </a:blipFill>
        </p:spPr>
        <p:txBody>
          <a:bodyPr/>
          <a:lstStyle/>
          <a:p>
            <a:endParaRPr lang="en-GB"/>
          </a:p>
        </p:txBody>
      </p:sp>
      <p:sp>
        <p:nvSpPr>
          <p:cNvPr id="11" name="TextBox 11"/>
          <p:cNvSpPr txBox="1"/>
          <p:nvPr/>
        </p:nvSpPr>
        <p:spPr>
          <a:xfrm>
            <a:off x="2232228" y="6489871"/>
            <a:ext cx="5236835" cy="480869"/>
          </a:xfrm>
          <a:prstGeom prst="rect">
            <a:avLst/>
          </a:prstGeom>
        </p:spPr>
        <p:txBody>
          <a:bodyPr lIns="0" tIns="0" rIns="0" bIns="0" rtlCol="0" anchor="t">
            <a:spAutoFit/>
          </a:bodyPr>
          <a:lstStyle/>
          <a:p>
            <a:pPr algn="ctr">
              <a:lnSpc>
                <a:spcPts val="4025"/>
              </a:lnSpc>
              <a:spcBef>
                <a:spcPct val="0"/>
              </a:spcBef>
            </a:pPr>
            <a:r>
              <a:rPr lang="en-US" sz="2875" b="1">
                <a:solidFill>
                  <a:srgbClr val="FFFFFF"/>
                </a:solidFill>
                <a:latin typeface="Segoe UI Bold"/>
                <a:ea typeface="Segoe UI Bold"/>
                <a:cs typeface="Segoe UI Bold"/>
                <a:sym typeface="Segoe UI Bold"/>
              </a:rPr>
              <a:t>Research · Innovation · Quality</a:t>
            </a:r>
          </a:p>
        </p:txBody>
      </p:sp>
      <p:sp>
        <p:nvSpPr>
          <p:cNvPr id="12" name="TextBox 12"/>
          <p:cNvSpPr txBox="1"/>
          <p:nvPr/>
        </p:nvSpPr>
        <p:spPr>
          <a:xfrm>
            <a:off x="1750911" y="7061967"/>
            <a:ext cx="6199467" cy="771357"/>
          </a:xfrm>
          <a:prstGeom prst="rect">
            <a:avLst/>
          </a:prstGeom>
        </p:spPr>
        <p:txBody>
          <a:bodyPr lIns="0" tIns="0" rIns="0" bIns="0" rtlCol="0" anchor="t">
            <a:spAutoFit/>
          </a:bodyPr>
          <a:lstStyle/>
          <a:p>
            <a:pPr algn="ctr">
              <a:lnSpc>
                <a:spcPts val="3110"/>
              </a:lnSpc>
            </a:pPr>
            <a:r>
              <a:rPr lang="en-US" sz="2221">
                <a:solidFill>
                  <a:srgbClr val="FFFFFF"/>
                </a:solidFill>
                <a:latin typeface="Segoe UI"/>
                <a:ea typeface="Segoe UI"/>
                <a:cs typeface="Segoe UI"/>
                <a:sym typeface="Segoe UI"/>
              </a:rPr>
              <a:t>Designing &amp; Manufacturing Phantoms Since 1955</a:t>
            </a:r>
          </a:p>
          <a:p>
            <a:pPr algn="ctr">
              <a:lnSpc>
                <a:spcPts val="3110"/>
              </a:lnSpc>
              <a:spcBef>
                <a:spcPct val="0"/>
              </a:spcBef>
            </a:pPr>
            <a:endParaRPr lang="en-US" sz="2221">
              <a:solidFill>
                <a:srgbClr val="FFFFFF"/>
              </a:solidFill>
              <a:latin typeface="Segoe UI"/>
              <a:ea typeface="Segoe UI"/>
              <a:cs typeface="Segoe UI"/>
              <a:sym typeface="Segoe UI"/>
            </a:endParaRPr>
          </a:p>
        </p:txBody>
      </p:sp>
      <p:sp>
        <p:nvSpPr>
          <p:cNvPr id="13" name="Freeform 13"/>
          <p:cNvSpPr/>
          <p:nvPr/>
        </p:nvSpPr>
        <p:spPr>
          <a:xfrm>
            <a:off x="10648731" y="3560183"/>
            <a:ext cx="7084776" cy="3410557"/>
          </a:xfrm>
          <a:custGeom>
            <a:avLst/>
            <a:gdLst/>
            <a:ahLst/>
            <a:cxnLst/>
            <a:rect l="l" t="t" r="r" b="b"/>
            <a:pathLst>
              <a:path w="7084776" h="3410557">
                <a:moveTo>
                  <a:pt x="0" y="0"/>
                </a:moveTo>
                <a:lnTo>
                  <a:pt x="7084776" y="0"/>
                </a:lnTo>
                <a:lnTo>
                  <a:pt x="7084776" y="3410557"/>
                </a:lnTo>
                <a:lnTo>
                  <a:pt x="0" y="3410557"/>
                </a:lnTo>
                <a:lnTo>
                  <a:pt x="0" y="0"/>
                </a:lnTo>
                <a:close/>
              </a:path>
            </a:pathLst>
          </a:custGeom>
          <a:blipFill>
            <a:blip r:embed="rId4"/>
            <a:stretch>
              <a:fillRect t="-6260" b="-6260"/>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39127" y="289887"/>
            <a:ext cx="11421595" cy="11421595"/>
          </a:xfrm>
          <a:custGeom>
            <a:avLst/>
            <a:gdLst/>
            <a:ahLst/>
            <a:cxnLst/>
            <a:rect l="l" t="t" r="r" b="b"/>
            <a:pathLst>
              <a:path w="11421595" h="11421595">
                <a:moveTo>
                  <a:pt x="0" y="0"/>
                </a:moveTo>
                <a:lnTo>
                  <a:pt x="11421595" y="0"/>
                </a:lnTo>
                <a:lnTo>
                  <a:pt x="11421595" y="11421595"/>
                </a:lnTo>
                <a:lnTo>
                  <a:pt x="0" y="11421595"/>
                </a:lnTo>
                <a:lnTo>
                  <a:pt x="0" y="0"/>
                </a:lnTo>
                <a:close/>
              </a:path>
            </a:pathLst>
          </a:custGeom>
          <a:blipFill>
            <a:blip r:embed="rId5"/>
            <a:stretch>
              <a:fillRect/>
            </a:stretch>
          </a:blipFill>
        </p:spPr>
        <p:txBody>
          <a:bodyPr/>
          <a:lstStyle/>
          <a:p>
            <a:endParaRPr lang="en-GB"/>
          </a:p>
        </p:txBody>
      </p:sp>
      <p:grpSp>
        <p:nvGrpSpPr>
          <p:cNvPr id="3" name="Group 3"/>
          <p:cNvGrpSpPr/>
          <p:nvPr/>
        </p:nvGrpSpPr>
        <p:grpSpPr>
          <a:xfrm rot="-1462416">
            <a:off x="1192041" y="2124458"/>
            <a:ext cx="32225" cy="14078"/>
            <a:chOff x="0" y="0"/>
            <a:chExt cx="46838" cy="20462"/>
          </a:xfrm>
        </p:grpSpPr>
        <p:sp>
          <p:nvSpPr>
            <p:cNvPr id="4" name="Freeform 4"/>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5" name="TextBox 5"/>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6" name="Group 6"/>
          <p:cNvGrpSpPr/>
          <p:nvPr/>
        </p:nvGrpSpPr>
        <p:grpSpPr>
          <a:xfrm rot="-1462416">
            <a:off x="1188793" y="2118727"/>
            <a:ext cx="32225" cy="14078"/>
            <a:chOff x="0" y="0"/>
            <a:chExt cx="46838" cy="20462"/>
          </a:xfrm>
        </p:grpSpPr>
        <p:sp>
          <p:nvSpPr>
            <p:cNvPr id="7" name="Freeform 7"/>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8" name="TextBox 8"/>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9" name="Group 9"/>
          <p:cNvGrpSpPr/>
          <p:nvPr/>
        </p:nvGrpSpPr>
        <p:grpSpPr>
          <a:xfrm rot="-1462416">
            <a:off x="1192041" y="2127101"/>
            <a:ext cx="32225" cy="14078"/>
            <a:chOff x="0" y="0"/>
            <a:chExt cx="46838" cy="20462"/>
          </a:xfrm>
        </p:grpSpPr>
        <p:sp>
          <p:nvSpPr>
            <p:cNvPr id="10" name="Freeform 10"/>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1" name="TextBox 11"/>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2" name="Group 12"/>
          <p:cNvGrpSpPr/>
          <p:nvPr/>
        </p:nvGrpSpPr>
        <p:grpSpPr>
          <a:xfrm rot="-1462416">
            <a:off x="1192041" y="2121798"/>
            <a:ext cx="32225" cy="14078"/>
            <a:chOff x="0" y="0"/>
            <a:chExt cx="46838" cy="20462"/>
          </a:xfrm>
        </p:grpSpPr>
        <p:sp>
          <p:nvSpPr>
            <p:cNvPr id="13" name="Freeform 1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4" name="TextBox 1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5" name="Group 15"/>
          <p:cNvGrpSpPr/>
          <p:nvPr/>
        </p:nvGrpSpPr>
        <p:grpSpPr>
          <a:xfrm rot="-1462416">
            <a:off x="1188793" y="2121798"/>
            <a:ext cx="32225" cy="14078"/>
            <a:chOff x="0" y="0"/>
            <a:chExt cx="46838" cy="20462"/>
          </a:xfrm>
        </p:grpSpPr>
        <p:sp>
          <p:nvSpPr>
            <p:cNvPr id="16" name="Freeform 1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7" name="TextBox 1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sp>
        <p:nvSpPr>
          <p:cNvPr id="18" name="Freeform 18"/>
          <p:cNvSpPr/>
          <p:nvPr/>
        </p:nvSpPr>
        <p:spPr>
          <a:xfrm>
            <a:off x="565573" y="4073194"/>
            <a:ext cx="5232724" cy="2518993"/>
          </a:xfrm>
          <a:custGeom>
            <a:avLst/>
            <a:gdLst/>
            <a:ahLst/>
            <a:cxnLst/>
            <a:rect l="l" t="t" r="r" b="b"/>
            <a:pathLst>
              <a:path w="5232724" h="2518993">
                <a:moveTo>
                  <a:pt x="0" y="0"/>
                </a:moveTo>
                <a:lnTo>
                  <a:pt x="5232724" y="0"/>
                </a:lnTo>
                <a:lnTo>
                  <a:pt x="5232724" y="2518994"/>
                </a:lnTo>
                <a:lnTo>
                  <a:pt x="0" y="2518994"/>
                </a:lnTo>
                <a:lnTo>
                  <a:pt x="0" y="0"/>
                </a:lnTo>
                <a:close/>
              </a:path>
            </a:pathLst>
          </a:custGeom>
          <a:blipFill>
            <a:blip r:embed="rId6"/>
            <a:stretch>
              <a:fillRect t="-6260" b="-6260"/>
            </a:stretch>
          </a:blipFill>
        </p:spPr>
        <p:txBody>
          <a:bodyPr/>
          <a:lstStyle/>
          <a:p>
            <a:endParaRPr lang="en-GB"/>
          </a:p>
        </p:txBody>
      </p:sp>
      <p:grpSp>
        <p:nvGrpSpPr>
          <p:cNvPr id="19" name="Group 19"/>
          <p:cNvGrpSpPr/>
          <p:nvPr/>
        </p:nvGrpSpPr>
        <p:grpSpPr>
          <a:xfrm>
            <a:off x="-308" y="0"/>
            <a:ext cx="19748447" cy="1552520"/>
            <a:chOff x="0" y="0"/>
            <a:chExt cx="5201237" cy="408894"/>
          </a:xfrm>
        </p:grpSpPr>
        <p:sp>
          <p:nvSpPr>
            <p:cNvPr id="20" name="Freeform 20"/>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21" name="TextBox 21"/>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2" name="Freeform 22"/>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7"/>
            <a:stretch>
              <a:fillRect r="-196325" b="-3155"/>
            </a:stretch>
          </a:blipFill>
        </p:spPr>
        <p:txBody>
          <a:bodyPr/>
          <a:lstStyle/>
          <a:p>
            <a:endParaRPr lang="en-GB"/>
          </a:p>
        </p:txBody>
      </p:sp>
      <p:sp>
        <p:nvSpPr>
          <p:cNvPr id="23" name="Freeform 23"/>
          <p:cNvSpPr/>
          <p:nvPr/>
        </p:nvSpPr>
        <p:spPr>
          <a:xfrm>
            <a:off x="565573" y="4073194"/>
            <a:ext cx="5232724" cy="2518993"/>
          </a:xfrm>
          <a:custGeom>
            <a:avLst/>
            <a:gdLst/>
            <a:ahLst/>
            <a:cxnLst/>
            <a:rect l="l" t="t" r="r" b="b"/>
            <a:pathLst>
              <a:path w="5232724" h="2518993">
                <a:moveTo>
                  <a:pt x="0" y="0"/>
                </a:moveTo>
                <a:lnTo>
                  <a:pt x="5232724" y="0"/>
                </a:lnTo>
                <a:lnTo>
                  <a:pt x="5232724" y="2518994"/>
                </a:lnTo>
                <a:lnTo>
                  <a:pt x="0" y="2518994"/>
                </a:lnTo>
                <a:lnTo>
                  <a:pt x="0" y="0"/>
                </a:lnTo>
                <a:close/>
              </a:path>
            </a:pathLst>
          </a:custGeom>
          <a:blipFill>
            <a:blip r:embed="rId8"/>
            <a:stretch>
              <a:fillRect t="-6260" b="-6260"/>
            </a:stretch>
          </a:blipFill>
        </p:spPr>
        <p:txBody>
          <a:bodyPr/>
          <a:lstStyle/>
          <a:p>
            <a:endParaRPr lang="en-GB"/>
          </a:p>
        </p:txBody>
      </p:sp>
      <p:pic>
        <p:nvPicPr>
          <p:cNvPr id="36" name="Audio 35">
            <a:hlinkClick r:id="" action="ppaction://media"/>
            <a:extLst>
              <a:ext uri="{FF2B5EF4-FFF2-40B4-BE49-F238E27FC236}">
                <a16:creationId xmlns:a16="http://schemas.microsoft.com/office/drawing/2014/main" id="{EC787304-2D61-82AE-5A35-B06438EF8619}"/>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9249"/>
    </mc:Choice>
    <mc:Fallback xmlns="">
      <p:transition spd="slow" advTm="19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21" name="Freeform 21"/>
          <p:cNvSpPr/>
          <p:nvPr/>
        </p:nvSpPr>
        <p:spPr>
          <a:xfrm flipH="1">
            <a:off x="-308" y="2555080"/>
            <a:ext cx="8379322" cy="8379322"/>
          </a:xfrm>
          <a:custGeom>
            <a:avLst/>
            <a:gdLst/>
            <a:ahLst/>
            <a:cxnLst/>
            <a:rect l="l" t="t" r="r" b="b"/>
            <a:pathLst>
              <a:path w="8379322" h="8379322">
                <a:moveTo>
                  <a:pt x="8379322" y="0"/>
                </a:moveTo>
                <a:lnTo>
                  <a:pt x="0" y="0"/>
                </a:lnTo>
                <a:lnTo>
                  <a:pt x="0" y="8379322"/>
                </a:lnTo>
                <a:lnTo>
                  <a:pt x="8379322" y="8379322"/>
                </a:lnTo>
                <a:lnTo>
                  <a:pt x="8379322" y="0"/>
                </a:lnTo>
                <a:close/>
              </a:path>
            </a:pathLst>
          </a:custGeom>
          <a:blipFill>
            <a:blip r:embed="rId6"/>
            <a:stretch>
              <a:fillRect/>
            </a:stretch>
          </a:blipFill>
        </p:spPr>
        <p:txBody>
          <a:bodyPr/>
          <a:lstStyle/>
          <a:p>
            <a:endParaRPr lang="en-GB"/>
          </a:p>
        </p:txBody>
      </p:sp>
      <p:sp>
        <p:nvSpPr>
          <p:cNvPr id="22" name="Freeform 22"/>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7"/>
            <a:stretch>
              <a:fillRect t="-6260" b="-6260"/>
            </a:stretch>
          </a:blipFill>
        </p:spPr>
        <p:txBody>
          <a:bodyPr/>
          <a:lstStyle/>
          <a:p>
            <a:endParaRPr lang="en-GB"/>
          </a:p>
        </p:txBody>
      </p:sp>
      <p:sp>
        <p:nvSpPr>
          <p:cNvPr id="23" name="TextBox 23"/>
          <p:cNvSpPr txBox="1"/>
          <p:nvPr/>
        </p:nvSpPr>
        <p:spPr>
          <a:xfrm>
            <a:off x="8914586" y="3452952"/>
            <a:ext cx="9068614" cy="6482031"/>
          </a:xfrm>
          <a:prstGeom prst="rect">
            <a:avLst/>
          </a:prstGeom>
        </p:spPr>
        <p:txBody>
          <a:bodyPr wrap="square" lIns="0" tIns="0" rIns="0" bIns="0" rtlCol="0" anchor="t">
            <a:spAutoFit/>
          </a:bodyPr>
          <a:lstStyle/>
          <a:p>
            <a:pPr algn="l">
              <a:lnSpc>
                <a:spcPts val="5077"/>
              </a:lnSpc>
            </a:pPr>
            <a:r>
              <a:rPr lang="en-US" sz="3626" b="1" dirty="0">
                <a:solidFill>
                  <a:srgbClr val="615C5D"/>
                </a:solidFill>
                <a:latin typeface="Segoe UI Bold"/>
                <a:ea typeface="Segoe UI Bold"/>
                <a:cs typeface="Segoe UI Bold"/>
                <a:sym typeface="Segoe UI Bold"/>
              </a:rPr>
              <a:t>VERTO is a programmable dynamic line source phantom for Nuclear Medicine (Gamma Camera) image QC. </a:t>
            </a:r>
          </a:p>
          <a:p>
            <a:pPr algn="l">
              <a:lnSpc>
                <a:spcPts val="5077"/>
              </a:lnSpc>
            </a:pPr>
            <a:endParaRPr lang="en-US" sz="3626" b="1" dirty="0">
              <a:solidFill>
                <a:srgbClr val="615C5D"/>
              </a:solidFill>
              <a:latin typeface="Segoe UI Bold"/>
              <a:ea typeface="Segoe UI Bold"/>
              <a:cs typeface="Segoe UI Bold"/>
              <a:sym typeface="Segoe UI Bold"/>
            </a:endParaRPr>
          </a:p>
          <a:p>
            <a:pPr algn="l">
              <a:lnSpc>
                <a:spcPts val="5077"/>
              </a:lnSpc>
            </a:pPr>
            <a:r>
              <a:rPr lang="en-US" sz="3626" b="1" dirty="0">
                <a:solidFill>
                  <a:srgbClr val="615C5D"/>
                </a:solidFill>
                <a:latin typeface="Segoe UI Bold"/>
                <a:ea typeface="Segoe UI Bold"/>
                <a:cs typeface="Segoe UI Bold"/>
                <a:sym typeface="Segoe UI Bold"/>
              </a:rPr>
              <a:t>By moving a line source, we can create any 2D pattern we like; from a uniformity pattern to line pairs to a dot matrix (using the mask). It’s many phantoms in one!</a:t>
            </a:r>
          </a:p>
          <a:p>
            <a:pPr algn="l">
              <a:lnSpc>
                <a:spcPts val="5077"/>
              </a:lnSpc>
            </a:pPr>
            <a:endParaRPr lang="en-US" sz="3626" b="1" dirty="0">
              <a:solidFill>
                <a:srgbClr val="615C5D"/>
              </a:solidFill>
              <a:latin typeface="Segoe UI Bold"/>
              <a:ea typeface="Segoe UI Bold"/>
              <a:cs typeface="Segoe UI Bold"/>
              <a:sym typeface="Segoe UI Bold"/>
            </a:endParaRPr>
          </a:p>
        </p:txBody>
      </p:sp>
      <p:pic>
        <p:nvPicPr>
          <p:cNvPr id="41" name="Audio 40">
            <a:hlinkClick r:id="" action="ppaction://media"/>
            <a:extLst>
              <a:ext uri="{FF2B5EF4-FFF2-40B4-BE49-F238E27FC236}">
                <a16:creationId xmlns:a16="http://schemas.microsoft.com/office/drawing/2014/main" id="{FB037CCA-D51D-D849-A8B6-7C187E960726}"/>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48186"/>
    </mc:Choice>
    <mc:Fallback xmlns="">
      <p:transition spd="slow" advTm="48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extLst>
    <p:ext uri="{3A86A75C-4F4B-4683-9AE1-C65F6400EC91}">
      <p14:laserTraceLst xmlns:p14="http://schemas.microsoft.com/office/powerpoint/2010/main">
        <p14:tracePtLst>
          <p14:tracePt t="10227" x="7258050" y="9601200"/>
          <p14:tracePt t="13384" x="63500" y="9593263"/>
          <p14:tracePt t="13400" x="127000" y="9550400"/>
          <p14:tracePt t="13417" x="211138" y="9509125"/>
          <p14:tracePt t="13434" x="315913" y="9445625"/>
          <p14:tracePt t="13451" x="379413" y="9402763"/>
          <p14:tracePt t="13467" x="484188" y="9382125"/>
          <p14:tracePt t="13484" x="547688" y="9318625"/>
          <p14:tracePt t="13501" x="631825" y="9297988"/>
          <p14:tracePt t="13517" x="715963" y="9277350"/>
          <p14:tracePt t="13534" x="757238" y="9256713"/>
          <p14:tracePt t="13551" x="777875" y="9234488"/>
          <p14:tracePt t="13568" x="841375" y="9213850"/>
          <p14:tracePt t="13569" x="947738" y="9150350"/>
          <p14:tracePt t="13584" x="1200150" y="9066213"/>
          <p14:tracePt t="13601" x="1368425" y="8982075"/>
          <p14:tracePt t="13617" x="1514475" y="8920163"/>
          <p14:tracePt t="13634" x="1620838" y="8856663"/>
          <p14:tracePt t="13651" x="1684338" y="8836025"/>
          <p14:tracePt t="13668" x="1725613" y="8793163"/>
          <p14:tracePt t="13684" x="1830388" y="8751888"/>
          <p14:tracePt t="13701" x="1936750" y="8729663"/>
          <p14:tracePt t="13717" x="2062163" y="8688388"/>
          <p14:tracePt t="13734" x="2166938" y="8645525"/>
          <p14:tracePt t="13751" x="2251075" y="8604250"/>
          <p14:tracePt t="13752" x="2293938" y="8583613"/>
          <p14:tracePt t="13767" x="2335213" y="8561388"/>
          <p14:tracePt t="13768" x="2357438" y="8540750"/>
          <p14:tracePt t="13784" x="2420938" y="8499475"/>
          <p14:tracePt t="13785" x="2482850" y="8477250"/>
          <p14:tracePt t="13801" x="2505075" y="8456613"/>
          <p14:tracePt t="13802" x="2546350" y="8435975"/>
          <p14:tracePt t="13818" x="2589213" y="8415338"/>
          <p14:tracePt t="13819" x="2630488" y="8393113"/>
          <p14:tracePt t="13834" x="2673350" y="8351838"/>
          <p14:tracePt t="13851" x="2714625" y="8308975"/>
          <p14:tracePt t="13868" x="2778125" y="8267700"/>
          <p14:tracePt t="13884" x="2903538" y="8183563"/>
          <p14:tracePt t="13901" x="3030538" y="8120063"/>
          <p14:tracePt t="13918" x="3178175" y="8056563"/>
          <p14:tracePt t="13934" x="3303588" y="7972425"/>
          <p14:tracePt t="13951" x="3387725" y="7867650"/>
          <p14:tracePt t="13968" x="3451225" y="7783513"/>
          <p14:tracePt t="13969" x="3494088" y="7720013"/>
          <p14:tracePt t="13985" x="3535363" y="7678738"/>
          <p14:tracePt t="13985" x="3556000" y="7658100"/>
          <p14:tracePt t="14001" x="3640138" y="7573963"/>
          <p14:tracePt t="14018" x="3703638" y="7531100"/>
          <p14:tracePt t="14035" x="3767138" y="7467600"/>
          <p14:tracePt t="14051" x="3830638" y="7405688"/>
          <p14:tracePt t="14068" x="3892550" y="7342188"/>
          <p14:tracePt t="14085" x="3978275" y="7299325"/>
          <p14:tracePt t="14101" x="4062413" y="7258050"/>
          <p14:tracePt t="14118" x="4167188" y="7215188"/>
          <p14:tracePt t="14135" x="4230688" y="7153275"/>
          <p14:tracePt t="14151" x="4292600" y="7110413"/>
          <p14:tracePt t="14168" x="4356100" y="7046913"/>
          <p14:tracePt t="14185" x="4398963" y="7026275"/>
          <p14:tracePt t="14201" x="4460875" y="6962775"/>
          <p14:tracePt t="14218" x="4524375" y="6942138"/>
          <p14:tracePt t="14235" x="4587875" y="6878638"/>
          <p14:tracePt t="14251" x="4629150" y="6837363"/>
          <p14:tracePt t="14268" x="4672013" y="6815138"/>
          <p14:tracePt t="14284" x="4713288" y="6773863"/>
          <p14:tracePt t="14301" x="4756150" y="6731000"/>
          <p14:tracePt t="14318" x="4819650" y="6689725"/>
          <p14:tracePt t="14335" x="4903788" y="6646863"/>
          <p14:tracePt t="14351" x="4945063" y="6605588"/>
          <p14:tracePt t="14368" x="5008563" y="6562725"/>
          <p14:tracePt t="14385" x="5051425" y="6542088"/>
          <p14:tracePt t="14401" x="5072063" y="6521450"/>
          <p14:tracePt t="14402" x="5092700" y="6521450"/>
          <p14:tracePt t="14418" x="5113338" y="6521450"/>
          <p14:tracePt t="14419" x="5135563" y="6500813"/>
          <p14:tracePt t="14443" x="5156200" y="6478588"/>
          <p14:tracePt t="14563" x="5135563" y="6478588"/>
          <p14:tracePt t="14572" x="5092700" y="6478588"/>
          <p14:tracePt t="14580" x="5051425" y="6478588"/>
          <p14:tracePt t="14587" x="4987925" y="6500813"/>
          <p14:tracePt t="14601" x="4903788" y="6500813"/>
          <p14:tracePt t="14618" x="4819650" y="6542088"/>
          <p14:tracePt t="14619" x="4776788" y="6562725"/>
          <p14:tracePt t="14635" x="4713288" y="6562725"/>
          <p14:tracePt t="14652" x="4692650" y="6584950"/>
          <p14:tracePt t="14653" x="4629150" y="6605588"/>
          <p14:tracePt t="14669" x="4567238" y="6646863"/>
          <p14:tracePt t="14685" x="4524375" y="6689725"/>
          <p14:tracePt t="14702" x="4440238" y="6710363"/>
          <p14:tracePt t="14718" x="4419600" y="6731000"/>
          <p14:tracePt t="14735" x="4376738" y="6753225"/>
          <p14:tracePt t="14752" x="4335463" y="6773863"/>
          <p14:tracePt t="14768" x="4292600" y="6773863"/>
          <p14:tracePt t="14785" x="4271963" y="6794500"/>
          <p14:tracePt t="14802" x="4230688" y="6815138"/>
          <p14:tracePt t="14818" x="4187825" y="6837363"/>
          <p14:tracePt t="14835" x="4124325" y="6878638"/>
          <p14:tracePt t="14836" x="4083050" y="6900863"/>
          <p14:tracePt t="14852" x="4019550" y="6942138"/>
          <p14:tracePt t="14869" x="3978275" y="6962775"/>
          <p14:tracePt t="14869" x="3956050" y="6962775"/>
          <p14:tracePt t="14885" x="3935413" y="7005638"/>
          <p14:tracePt t="14902" x="3914775" y="7005638"/>
          <p14:tracePt t="14919" x="3892550" y="7026275"/>
          <p14:tracePt t="14936" x="3871913" y="7026275"/>
          <p14:tracePt t="14952" x="3851275" y="7046913"/>
          <p14:tracePt t="14969" x="3830638" y="7046913"/>
          <p14:tracePt t="14989" x="3808413" y="7046913"/>
          <p14:tracePt t="15002" x="3808413" y="7069138"/>
          <p14:tracePt t="15019" x="3767138" y="7069138"/>
          <p14:tracePt t="15035" x="3724275" y="7089775"/>
          <p14:tracePt t="15052" x="3662363" y="7110413"/>
          <p14:tracePt t="15053" x="3662363" y="7131050"/>
          <p14:tracePt t="15069" x="3619500" y="7131050"/>
          <p14:tracePt t="15086" x="3556000" y="7153275"/>
          <p14:tracePt t="15102" x="3514725" y="7173913"/>
          <p14:tracePt t="15119" x="3471863" y="7173913"/>
          <p14:tracePt t="15120" x="3451225" y="7194550"/>
          <p14:tracePt t="15135" x="3409950" y="7194550"/>
          <p14:tracePt t="15152" x="3387725" y="7194550"/>
          <p14:tracePt t="15169" x="3367088" y="7215188"/>
          <p14:tracePt t="15186" x="3325813" y="7215188"/>
          <p14:tracePt t="15202" x="3282950" y="7237413"/>
          <p14:tracePt t="15219" x="3262313" y="7237413"/>
          <p14:tracePt t="15236" x="3219450" y="7278688"/>
          <p14:tracePt t="15253" x="3198813" y="7278688"/>
          <p14:tracePt t="15269" x="3198813" y="7299325"/>
          <p14:tracePt t="15270" x="3178175" y="7299325"/>
          <p14:tracePt t="15294" x="3155950" y="7299325"/>
          <p14:tracePt t="15302" x="3135313" y="7299325"/>
          <p14:tracePt t="15319" x="3114675" y="7321550"/>
          <p14:tracePt t="15336" x="3094038" y="7342188"/>
          <p14:tracePt t="15353" x="3051175" y="7342188"/>
          <p14:tracePt t="15369" x="3009900" y="7362825"/>
          <p14:tracePt t="15386" x="2946400" y="7383463"/>
          <p14:tracePt t="15403" x="2882900" y="7405688"/>
          <p14:tracePt t="15419" x="2841625" y="7426325"/>
          <p14:tracePt t="15436" x="2798763" y="7446963"/>
          <p14:tracePt t="15453" x="2778125" y="7446963"/>
          <p14:tracePt t="15454" x="2735263" y="7446963"/>
          <p14:tracePt t="15470" x="2714625" y="7467600"/>
          <p14:tracePt t="15487" x="2693988" y="7467600"/>
          <p14:tracePt t="15503" x="2673350" y="7467600"/>
          <p14:tracePt t="15520" x="2630488" y="7510463"/>
          <p14:tracePt t="15536" x="2609850" y="7510463"/>
          <p14:tracePt t="15553" x="2589213" y="7531100"/>
          <p14:tracePt t="15575" x="2566988" y="7551738"/>
          <p14:tracePt t="15721" x="2546350" y="7573963"/>
          <p14:tracePt t="15728" x="2546350" y="7594600"/>
          <p14:tracePt t="15737" x="2505075" y="7615238"/>
          <p14:tracePt t="15753" x="2462213" y="7678738"/>
          <p14:tracePt t="15770" x="2378075" y="7742238"/>
          <p14:tracePt t="15787" x="2335213" y="7804150"/>
          <p14:tracePt t="15803" x="2273300" y="7867650"/>
          <p14:tracePt t="15820" x="2251075" y="7867650"/>
          <p14:tracePt t="15836" x="2146300" y="7910513"/>
          <p14:tracePt t="15853" x="2082800" y="7931150"/>
          <p14:tracePt t="15870" x="2041525" y="7951788"/>
          <p14:tracePt t="15886" x="1957388" y="7994650"/>
          <p14:tracePt t="15903" x="1893888" y="8035925"/>
          <p14:tracePt t="15904" x="1873250" y="8056563"/>
          <p14:tracePt t="15920" x="1830388" y="8078788"/>
          <p14:tracePt t="15921" x="1789113" y="8099425"/>
          <p14:tracePt t="15937" x="1684338" y="8162925"/>
          <p14:tracePt t="15953" x="1620838" y="8183563"/>
          <p14:tracePt t="15970" x="1536700" y="8224838"/>
          <p14:tracePt t="15986" x="1514475" y="8247063"/>
          <p14:tracePt t="16008" x="1493838" y="8247063"/>
          <p14:tracePt t="16024" x="1493838" y="8267700"/>
          <p14:tracePt t="16037" x="1493838" y="8288338"/>
          <p14:tracePt t="16054" x="1452563" y="8288338"/>
          <p14:tracePt t="16070" x="1452563" y="8308975"/>
          <p14:tracePt t="16087" x="1409700" y="8331200"/>
          <p14:tracePt t="16103" x="1368425" y="8351838"/>
          <p14:tracePt t="16104" x="1346200" y="8372475"/>
          <p14:tracePt t="16120" x="1304925" y="8393113"/>
          <p14:tracePt t="16121" x="1262063" y="8415338"/>
          <p14:tracePt t="16137" x="1116013" y="8499475"/>
          <p14:tracePt t="16154" x="968375" y="8540750"/>
          <p14:tracePt t="16170" x="925513" y="8561388"/>
          <p14:tracePt t="16171" x="884238" y="8583613"/>
          <p14:tracePt t="16186" x="800100" y="8604250"/>
          <p14:tracePt t="16250" x="777875" y="8604250"/>
          <p14:tracePt t="16257" x="777875" y="8583613"/>
          <p14:tracePt t="16270" x="757238" y="8561388"/>
          <p14:tracePt t="16287" x="757238" y="8456613"/>
          <p14:tracePt t="16304" x="715963" y="8351838"/>
          <p14:tracePt t="16305" x="673100" y="8288338"/>
          <p14:tracePt t="16320" x="652463" y="8224838"/>
          <p14:tracePt t="16337" x="588963" y="8120063"/>
          <p14:tracePt t="16355" x="568325" y="8099425"/>
          <p14:tracePt t="16371" x="547688" y="8078788"/>
          <p14:tracePt t="16371" x="547688" y="8035925"/>
          <p14:tracePt t="16387" x="504825" y="7994650"/>
          <p14:tracePt t="16404" x="484188" y="7931150"/>
          <p14:tracePt t="16420" x="441325" y="7888288"/>
          <p14:tracePt t="16437" x="420688" y="7826375"/>
          <p14:tracePt t="16454" x="400050" y="7783513"/>
          <p14:tracePt t="16470" x="400050" y="7720013"/>
          <p14:tracePt t="16487" x="379413" y="7678738"/>
          <p14:tracePt t="16504" x="357188" y="7658100"/>
          <p14:tracePt t="16520" x="357188" y="7635875"/>
          <p14:tracePt t="16537" x="357188" y="7615238"/>
          <p14:tracePt t="16554" x="357188" y="7594600"/>
          <p14:tracePt t="16675" x="357188" y="7573963"/>
          <p14:tracePt t="16707" x="357188" y="7551738"/>
          <p14:tracePt t="16739" x="357188" y="7531100"/>
          <p14:tracePt t="16747" x="357188" y="7510463"/>
          <p14:tracePt t="16812" x="357188" y="7489825"/>
          <p14:tracePt t="16843" x="379413" y="7467600"/>
          <p14:tracePt t="16876" x="379413" y="7446963"/>
          <p14:tracePt t="16908" x="379413" y="7426325"/>
          <p14:tracePt t="16924" x="379413" y="7405688"/>
          <p14:tracePt t="17472" x="379413" y="7383463"/>
          <p14:tracePt t="17921" x="420688" y="7299325"/>
          <p14:tracePt t="17929" x="441325" y="7258050"/>
          <p14:tracePt t="17939" x="463550" y="7215188"/>
          <p14:tracePt t="17955" x="547688" y="7110413"/>
          <p14:tracePt t="17972" x="631825" y="7005638"/>
          <p14:tracePt t="17989" x="693738" y="6921500"/>
          <p14:tracePt t="18005" x="736600" y="6858000"/>
          <p14:tracePt t="18022" x="800100" y="6794500"/>
          <p14:tracePt t="18039" x="841375" y="6773863"/>
          <p14:tracePt t="18055" x="863600" y="6731000"/>
          <p14:tracePt t="18072" x="904875" y="6689725"/>
          <p14:tracePt t="18088" x="925513" y="6669088"/>
          <p14:tracePt t="18105" x="947738" y="6626225"/>
          <p14:tracePt t="18122" x="968375" y="6626225"/>
          <p14:tracePt t="18451" x="989013" y="6626225"/>
          <p14:tracePt t="18459" x="1031875" y="6626225"/>
          <p14:tracePt t="18467" x="1052513" y="6626225"/>
          <p14:tracePt t="18476" x="1093788" y="6605588"/>
          <p14:tracePt t="18488" x="1177925" y="6562725"/>
          <p14:tracePt t="18506" x="1284288" y="6521450"/>
          <p14:tracePt t="18522" x="1452563" y="6394450"/>
          <p14:tracePt t="18523" x="1493838" y="6353175"/>
          <p14:tracePt t="18539" x="1620838" y="6205538"/>
          <p14:tracePt t="18556" x="1684338" y="6100763"/>
          <p14:tracePt t="18572" x="1789113" y="5953125"/>
          <p14:tracePt t="18589" x="1830388" y="5764213"/>
          <p14:tracePt t="18606" x="1873250" y="5680075"/>
          <p14:tracePt t="18622" x="1873250" y="5616575"/>
          <p14:tracePt t="18639" x="1893888" y="5553075"/>
          <p14:tracePt t="18656" x="1914525" y="5511800"/>
          <p14:tracePt t="18672" x="1914525" y="5491163"/>
          <p14:tracePt t="18689" x="1914525" y="5448300"/>
          <p14:tracePt t="18706" x="1914525" y="5364163"/>
          <p14:tracePt t="18723" x="1957388" y="5259388"/>
          <p14:tracePt t="18724" x="1978025" y="5154613"/>
          <p14:tracePt t="18739" x="1978025" y="5091113"/>
          <p14:tracePt t="18756" x="1978025" y="4964113"/>
          <p14:tracePt t="18773" x="1998663" y="4879975"/>
          <p14:tracePt t="18789" x="2020888" y="4775200"/>
          <p14:tracePt t="18806" x="2020888" y="4733925"/>
          <p14:tracePt t="18836" x="2020888" y="4711700"/>
          <p14:tracePt t="18893" x="2020888" y="4670425"/>
          <p14:tracePt t="18900" x="2020888" y="4649788"/>
          <p14:tracePt t="18908" x="2020888" y="4627563"/>
          <p14:tracePt t="18923" x="2020888" y="4606925"/>
          <p14:tracePt t="18939" x="2020888" y="4586288"/>
          <p14:tracePt t="18957" x="2020888" y="4565650"/>
          <p14:tracePt t="18989" x="2020888" y="4543425"/>
          <p14:tracePt t="19006" x="2041525" y="4543425"/>
          <p14:tracePt t="19055" x="2062163" y="4543425"/>
          <p14:tracePt t="19077" x="2105025" y="4565650"/>
          <p14:tracePt t="19085" x="2105025" y="4586288"/>
          <p14:tracePt t="19093" x="2125663" y="4606925"/>
          <p14:tracePt t="19109" x="2125663" y="4627563"/>
          <p14:tracePt t="19123" x="2146300" y="4627563"/>
          <p14:tracePt t="19140" x="2166938" y="4649788"/>
          <p14:tracePt t="19156" x="2209800" y="4691063"/>
          <p14:tracePt t="19173" x="2251075" y="4711700"/>
          <p14:tracePt t="19175" x="2251075" y="4733925"/>
          <p14:tracePt t="19190" x="2293938" y="4733925"/>
          <p14:tracePt t="19190" x="2314575" y="4754563"/>
          <p14:tracePt t="19207" x="2357438" y="4795838"/>
          <p14:tracePt t="19224" x="2441575" y="4838700"/>
          <p14:tracePt t="19240" x="2505075" y="4902200"/>
          <p14:tracePt t="19256" x="2589213" y="4943475"/>
          <p14:tracePt t="19273" x="2651125" y="5006975"/>
          <p14:tracePt t="19290" x="2693988" y="5048250"/>
          <p14:tracePt t="19306" x="2714625" y="5091113"/>
          <p14:tracePt t="19323" x="2735263" y="5111750"/>
          <p14:tracePt t="19340" x="2778125" y="5132388"/>
          <p14:tracePt t="19357" x="2819400" y="5154613"/>
          <p14:tracePt t="19358" x="2841625" y="5175250"/>
          <p14:tracePt t="19373" x="2862263" y="5195888"/>
          <p14:tracePt t="19390" x="2862263" y="5216525"/>
          <p14:tracePt t="19391" x="2903538" y="5216525"/>
          <p14:tracePt t="19407" x="2903538" y="5259388"/>
          <p14:tracePt t="19408" x="2925763" y="5259388"/>
          <p14:tracePt t="19423" x="2967038" y="5280025"/>
          <p14:tracePt t="19440" x="2987675" y="5300663"/>
          <p14:tracePt t="19457" x="3009900" y="5322888"/>
          <p14:tracePt t="19473" x="3030538" y="5343525"/>
          <p14:tracePt t="19490" x="3071813" y="5384800"/>
          <p14:tracePt t="19506" x="3114675" y="5427663"/>
          <p14:tracePt t="19524" x="3135313" y="5448300"/>
          <p14:tracePt t="19540" x="3155950" y="5448300"/>
          <p14:tracePt t="19557" x="3178175" y="5468938"/>
          <p14:tracePt t="19574" x="3198813" y="5491163"/>
          <p14:tracePt t="19591" x="3219450" y="5511800"/>
          <p14:tracePt t="19607" x="3262313" y="5532438"/>
          <p14:tracePt t="19624" x="3303588" y="5575300"/>
          <p14:tracePt t="19640" x="3346450" y="5595938"/>
          <p14:tracePt t="19705" x="3367088" y="5616575"/>
          <p14:tracePt t="19712" x="3387725" y="5616575"/>
          <p14:tracePt t="19736" x="3409950" y="5659438"/>
          <p14:tracePt t="19769" x="3430588" y="5680075"/>
          <p14:tracePt t="19954" x="3387725" y="5680075"/>
          <p14:tracePt t="19961" x="3367088" y="5680075"/>
          <p14:tracePt t="19974" x="3325813" y="5659438"/>
          <p14:tracePt t="19991" x="3282950" y="5637213"/>
          <p14:tracePt t="20007" x="3198813" y="5595938"/>
          <p14:tracePt t="20024" x="3114675" y="5575300"/>
          <p14:tracePt t="20025" x="3094038" y="5553075"/>
          <p14:tracePt t="20041" x="3009900" y="5511800"/>
          <p14:tracePt t="20057" x="2987675" y="5468938"/>
          <p14:tracePt t="20058" x="2946400" y="5448300"/>
          <p14:tracePt t="20074" x="2882900" y="5384800"/>
          <p14:tracePt t="20090" x="2798763" y="5343525"/>
          <p14:tracePt t="20107" x="2757488" y="5300663"/>
          <p14:tracePt t="20125" x="2651125" y="5259388"/>
          <p14:tracePt t="20141" x="2589213" y="5216525"/>
          <p14:tracePt t="20157" x="2525713" y="5195888"/>
          <p14:tracePt t="20174" x="2482850" y="5175250"/>
          <p14:tracePt t="20191" x="2462213" y="5175250"/>
          <p14:tracePt t="20207" x="2441575" y="5175250"/>
          <p14:tracePt t="20224" x="2420938" y="5154613"/>
          <p14:tracePt t="20241" x="2378075" y="5154613"/>
          <p14:tracePt t="20242" x="2357438" y="5132388"/>
          <p14:tracePt t="20257" x="2335213" y="5111750"/>
          <p14:tracePt t="20258" x="2314575" y="5111750"/>
          <p14:tracePt t="20274" x="2293938" y="5111750"/>
          <p14:tracePt t="20291" x="2230438" y="5070475"/>
          <p14:tracePt t="20307" x="2189163" y="5070475"/>
          <p14:tracePt t="20324" x="2125663" y="5070475"/>
          <p14:tracePt t="20341" x="2082800" y="5048250"/>
          <p14:tracePt t="20358" x="2062163" y="5027613"/>
          <p14:tracePt t="20378" x="2020888" y="5027613"/>
          <p14:tracePt t="20391" x="2020888" y="5006975"/>
          <p14:tracePt t="20408" x="1998663" y="4986338"/>
          <p14:tracePt t="20424" x="1978025" y="4986338"/>
          <p14:tracePt t="20450" x="1978025" y="4964113"/>
          <p14:tracePt t="20579" x="1998663" y="4986338"/>
          <p14:tracePt t="20588" x="2020888" y="5006975"/>
          <p14:tracePt t="20596" x="2082800" y="5027613"/>
          <p14:tracePt t="20607" x="2082800" y="5070475"/>
          <p14:tracePt t="20624" x="2209800" y="5132388"/>
          <p14:tracePt t="20641" x="2273300" y="5154613"/>
          <p14:tracePt t="20658" x="2314575" y="5175250"/>
          <p14:tracePt t="20659" x="2314575" y="5195888"/>
          <p14:tracePt t="20674" x="2335213" y="5195888"/>
          <p14:tracePt t="20675" x="2357438" y="5216525"/>
          <p14:tracePt t="20691" x="2398713" y="5216525"/>
          <p14:tracePt t="20708" x="2420938" y="5238750"/>
          <p14:tracePt t="20709" x="2462213" y="5259388"/>
          <p14:tracePt t="20725" x="2566988" y="5300663"/>
          <p14:tracePt t="20741" x="2693988" y="5343525"/>
          <p14:tracePt t="20758" x="2798763" y="5384800"/>
          <p14:tracePt t="20775" x="2903538" y="5468938"/>
          <p14:tracePt t="20791" x="2967038" y="5491163"/>
          <p14:tracePt t="20808" x="3051175" y="5532438"/>
          <p14:tracePt t="20824" x="3114675" y="5575300"/>
          <p14:tracePt t="20841" x="3198813" y="5616575"/>
          <p14:tracePt t="20858" x="3241675" y="5659438"/>
          <p14:tracePt t="20875" x="3325813" y="5680075"/>
          <p14:tracePt t="20891" x="3367088" y="5700713"/>
          <p14:tracePt t="20892" x="3387725" y="5721350"/>
          <p14:tracePt t="20908" x="3430588" y="5743575"/>
          <p14:tracePt t="20925" x="3471863" y="5764213"/>
          <p14:tracePt t="20942" x="3514725" y="5805488"/>
          <p14:tracePt t="20958" x="3619500" y="5848350"/>
          <p14:tracePt t="20975" x="3703638" y="5889625"/>
          <p14:tracePt t="20991" x="3787775" y="5932488"/>
          <p14:tracePt t="21008" x="3808413" y="5973763"/>
          <p14:tracePt t="21190" x="3787775" y="5973763"/>
          <p14:tracePt t="21198" x="3724275" y="5973763"/>
          <p14:tracePt t="21208" x="3662363" y="5932488"/>
          <p14:tracePt t="21225" x="3451225" y="5827713"/>
          <p14:tracePt t="21242" x="3241675" y="5743575"/>
          <p14:tracePt t="21259" x="3094038" y="5637213"/>
          <p14:tracePt t="21275" x="2946400" y="5553075"/>
          <p14:tracePt t="21292" x="2882900" y="5511800"/>
          <p14:tracePt t="21308" x="2778125" y="5468938"/>
          <p14:tracePt t="21325" x="2693988" y="5407025"/>
          <p14:tracePt t="21326" x="2630488" y="5384800"/>
          <p14:tracePt t="21342" x="2525713" y="5322888"/>
          <p14:tracePt t="21342" x="2482850" y="5300663"/>
          <p14:tracePt t="21358" x="2378075" y="5259388"/>
          <p14:tracePt t="21375" x="2314575" y="5238750"/>
          <p14:tracePt t="21392" x="2251075" y="5195888"/>
          <p14:tracePt t="21409" x="2166938" y="5175250"/>
          <p14:tracePt t="21425" x="2062163" y="5132388"/>
          <p14:tracePt t="21442" x="1998663" y="5091113"/>
          <p14:tracePt t="21459" x="1914525" y="5091113"/>
          <p14:tracePt t="21478" x="1893888" y="5091113"/>
          <p14:tracePt t="21712" x="1873250" y="5091113"/>
          <p14:tracePt t="21720" x="1830388" y="5132388"/>
          <p14:tracePt t="21727" x="1809750" y="5154613"/>
          <p14:tracePt t="21744" x="1725613" y="5195888"/>
          <p14:tracePt t="21759" x="1684338" y="5195888"/>
          <p14:tracePt t="21760" x="1620838" y="5238750"/>
          <p14:tracePt t="21776" x="1493838" y="5300663"/>
          <p14:tracePt t="21793" x="1304925" y="5427663"/>
          <p14:tracePt t="21809" x="1136650" y="5511800"/>
          <p14:tracePt t="21826" x="989013" y="5616575"/>
          <p14:tracePt t="21842" x="884238" y="5680075"/>
          <p14:tracePt t="21859" x="777875" y="5743575"/>
          <p14:tracePt t="21876" x="652463" y="5764213"/>
          <p14:tracePt t="21892" x="588963" y="5784850"/>
          <p14:tracePt t="21909" x="504825" y="5805488"/>
          <p14:tracePt t="21926" x="420688" y="5827713"/>
          <p14:tracePt t="21942" x="315913" y="5848350"/>
          <p14:tracePt t="21959" x="168275" y="5911850"/>
          <p14:tracePt t="21960" x="84138" y="5932488"/>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8902487" y="-323719"/>
            <a:ext cx="8997052" cy="10349471"/>
          </a:xfrm>
          <a:custGeom>
            <a:avLst/>
            <a:gdLst/>
            <a:ahLst/>
            <a:cxnLst/>
            <a:rect l="l" t="t" r="r" b="b"/>
            <a:pathLst>
              <a:path w="8997052" h="10349471">
                <a:moveTo>
                  <a:pt x="0" y="0"/>
                </a:moveTo>
                <a:lnTo>
                  <a:pt x="8997052" y="0"/>
                </a:lnTo>
                <a:lnTo>
                  <a:pt x="8997052" y="10349471"/>
                </a:lnTo>
                <a:lnTo>
                  <a:pt x="0" y="10349471"/>
                </a:lnTo>
                <a:lnTo>
                  <a:pt x="0" y="0"/>
                </a:lnTo>
                <a:close/>
              </a:path>
            </a:pathLst>
          </a:custGeom>
          <a:blipFill>
            <a:blip r:embed="rId5"/>
            <a:stretch>
              <a:fillRect l="-7515" r="-7515"/>
            </a:stretch>
          </a:blipFill>
        </p:spPr>
        <p:txBody>
          <a:bodyPr/>
          <a:lstStyle/>
          <a:p>
            <a:endParaRPr lang="en-GB"/>
          </a:p>
        </p:txBody>
      </p:sp>
      <p:sp>
        <p:nvSpPr>
          <p:cNvPr id="21" name="Freeform 21"/>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6"/>
            <a:stretch>
              <a:fillRect r="-196325" b="-3155"/>
            </a:stretch>
          </a:blipFill>
        </p:spPr>
        <p:txBody>
          <a:bodyPr/>
          <a:lstStyle/>
          <a:p>
            <a:endParaRPr lang="en-GB"/>
          </a:p>
        </p:txBody>
      </p:sp>
      <p:sp>
        <p:nvSpPr>
          <p:cNvPr id="22" name="TextBox 22"/>
          <p:cNvSpPr txBox="1"/>
          <p:nvPr/>
        </p:nvSpPr>
        <p:spPr>
          <a:xfrm>
            <a:off x="751866" y="4227329"/>
            <a:ext cx="7508364" cy="4874260"/>
          </a:xfrm>
          <a:prstGeom prst="rect">
            <a:avLst/>
          </a:prstGeom>
        </p:spPr>
        <p:txBody>
          <a:bodyPr lIns="0" tIns="0" rIns="0" bIns="0" rtlCol="0" anchor="t">
            <a:spAutoFit/>
          </a:bodyPr>
          <a:lstStyle/>
          <a:p>
            <a:pPr algn="l">
              <a:lnSpc>
                <a:spcPts val="4340"/>
              </a:lnSpc>
            </a:pPr>
            <a:r>
              <a:rPr lang="en-US" sz="3100" b="1">
                <a:solidFill>
                  <a:srgbClr val="615C5D"/>
                </a:solidFill>
                <a:latin typeface="Segoe UI Bold"/>
                <a:ea typeface="Segoe UI Bold"/>
                <a:cs typeface="Segoe UI Bold"/>
                <a:sym typeface="Segoe UI Bold"/>
              </a:rPr>
              <a:t>Control is entirely through a touchscreen, which enables choice of QC program, and the ability to set a delay before the program begins.</a:t>
            </a:r>
          </a:p>
          <a:p>
            <a:pPr algn="l">
              <a:lnSpc>
                <a:spcPts val="4340"/>
              </a:lnSpc>
            </a:pPr>
            <a:endParaRPr lang="en-US" sz="3100" b="1">
              <a:solidFill>
                <a:srgbClr val="615C5D"/>
              </a:solidFill>
              <a:latin typeface="Segoe UI Bold"/>
              <a:ea typeface="Segoe UI Bold"/>
              <a:cs typeface="Segoe UI Bold"/>
              <a:sym typeface="Segoe UI Bold"/>
            </a:endParaRPr>
          </a:p>
          <a:p>
            <a:pPr algn="l">
              <a:lnSpc>
                <a:spcPts val="4340"/>
              </a:lnSpc>
            </a:pPr>
            <a:r>
              <a:rPr lang="en-US" sz="3100" b="1">
                <a:solidFill>
                  <a:srgbClr val="615C5D"/>
                </a:solidFill>
                <a:latin typeface="Segoe UI Bold"/>
                <a:ea typeface="Segoe UI Bold"/>
                <a:cs typeface="Segoe UI Bold"/>
                <a:sym typeface="Segoe UI Bold"/>
              </a:rPr>
              <a:t>The phantom is supplied with a power adaptor, protective bag, line source, attenuator block, pinhole mask, and filling port connector.</a:t>
            </a:r>
          </a:p>
        </p:txBody>
      </p:sp>
      <p:sp>
        <p:nvSpPr>
          <p:cNvPr id="23" name="Freeform 23"/>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7"/>
            <a:stretch>
              <a:fillRect t="-6260" b="-6260"/>
            </a:stretch>
          </a:blipFill>
        </p:spPr>
        <p:txBody>
          <a:bodyPr/>
          <a:lstStyle/>
          <a:p>
            <a:endParaRPr lang="en-GB"/>
          </a:p>
        </p:txBody>
      </p:sp>
      <p:grpSp>
        <p:nvGrpSpPr>
          <p:cNvPr id="24" name="Group 24"/>
          <p:cNvGrpSpPr/>
          <p:nvPr/>
        </p:nvGrpSpPr>
        <p:grpSpPr>
          <a:xfrm>
            <a:off x="6655211" y="0"/>
            <a:ext cx="15345893" cy="1552520"/>
            <a:chOff x="0" y="0"/>
            <a:chExt cx="4041717" cy="408894"/>
          </a:xfrm>
        </p:grpSpPr>
        <p:sp>
          <p:nvSpPr>
            <p:cNvPr id="25" name="Freeform 25"/>
            <p:cNvSpPr/>
            <p:nvPr/>
          </p:nvSpPr>
          <p:spPr>
            <a:xfrm>
              <a:off x="0" y="0"/>
              <a:ext cx="4041716" cy="408894"/>
            </a:xfrm>
            <a:custGeom>
              <a:avLst/>
              <a:gdLst/>
              <a:ahLst/>
              <a:cxnLst/>
              <a:rect l="l" t="t" r="r" b="b"/>
              <a:pathLst>
                <a:path w="4041716" h="408894">
                  <a:moveTo>
                    <a:pt x="0" y="0"/>
                  </a:moveTo>
                  <a:lnTo>
                    <a:pt x="4041716" y="0"/>
                  </a:lnTo>
                  <a:lnTo>
                    <a:pt x="4041716" y="408894"/>
                  </a:lnTo>
                  <a:lnTo>
                    <a:pt x="0" y="408894"/>
                  </a:lnTo>
                  <a:close/>
                </a:path>
              </a:pathLst>
            </a:custGeom>
            <a:solidFill>
              <a:srgbClr val="C7382A">
                <a:alpha val="89804"/>
              </a:srgbClr>
            </a:solidFill>
          </p:spPr>
          <p:txBody>
            <a:bodyPr/>
            <a:lstStyle/>
            <a:p>
              <a:endParaRPr lang="en-GB"/>
            </a:p>
          </p:txBody>
        </p:sp>
        <p:sp>
          <p:nvSpPr>
            <p:cNvPr id="26" name="TextBox 26"/>
            <p:cNvSpPr txBox="1"/>
            <p:nvPr/>
          </p:nvSpPr>
          <p:spPr>
            <a:xfrm>
              <a:off x="0" y="-47625"/>
              <a:ext cx="4041717" cy="456519"/>
            </a:xfrm>
            <a:prstGeom prst="rect">
              <a:avLst/>
            </a:prstGeom>
          </p:spPr>
          <p:txBody>
            <a:bodyPr lIns="50800" tIns="50800" rIns="50800" bIns="50800" rtlCol="0" anchor="ctr"/>
            <a:lstStyle/>
            <a:p>
              <a:pPr algn="ctr">
                <a:lnSpc>
                  <a:spcPts val="3110"/>
                </a:lnSpc>
              </a:pPr>
              <a:endParaRPr/>
            </a:p>
          </p:txBody>
        </p:sp>
      </p:grpSp>
      <p:pic>
        <p:nvPicPr>
          <p:cNvPr id="55" name="Audio 54">
            <a:hlinkClick r:id="" action="ppaction://media"/>
            <a:extLst>
              <a:ext uri="{FF2B5EF4-FFF2-40B4-BE49-F238E27FC236}">
                <a16:creationId xmlns:a16="http://schemas.microsoft.com/office/drawing/2014/main" id="{C05E82EF-287F-C475-6A06-5761964309C4}"/>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4223"/>
    </mc:Choice>
    <mc:Fallback xmlns="">
      <p:transition spd="slow" advTm="34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sp>
        <p:nvSpPr>
          <p:cNvPr id="17" name="Freeform 17"/>
          <p:cNvSpPr/>
          <p:nvPr/>
        </p:nvSpPr>
        <p:spPr>
          <a:xfrm>
            <a:off x="10268078" y="1724973"/>
            <a:ext cx="6991222" cy="6981525"/>
          </a:xfrm>
          <a:custGeom>
            <a:avLst/>
            <a:gdLst/>
            <a:ahLst/>
            <a:cxnLst/>
            <a:rect l="l" t="t" r="r" b="b"/>
            <a:pathLst>
              <a:path w="6991222" h="6981525">
                <a:moveTo>
                  <a:pt x="0" y="0"/>
                </a:moveTo>
                <a:lnTo>
                  <a:pt x="6991222" y="0"/>
                </a:lnTo>
                <a:lnTo>
                  <a:pt x="6991222" y="6981525"/>
                </a:lnTo>
                <a:lnTo>
                  <a:pt x="0" y="6981525"/>
                </a:lnTo>
                <a:lnTo>
                  <a:pt x="0" y="0"/>
                </a:lnTo>
                <a:close/>
              </a:path>
            </a:pathLst>
          </a:custGeom>
          <a:blipFill>
            <a:blip r:embed="rId5"/>
            <a:stretch>
              <a:fillRect/>
            </a:stretch>
          </a:blipFill>
        </p:spPr>
        <p:txBody>
          <a:bodyPr/>
          <a:lstStyle/>
          <a:p>
            <a:endParaRPr lang="en-GB"/>
          </a:p>
        </p:txBody>
      </p:sp>
      <p:sp>
        <p:nvSpPr>
          <p:cNvPr id="18" name="TextBox 18"/>
          <p:cNvSpPr txBox="1"/>
          <p:nvPr/>
        </p:nvSpPr>
        <p:spPr>
          <a:xfrm>
            <a:off x="537286" y="3737055"/>
            <a:ext cx="8302564" cy="6956754"/>
          </a:xfrm>
          <a:prstGeom prst="rect">
            <a:avLst/>
          </a:prstGeom>
        </p:spPr>
        <p:txBody>
          <a:bodyPr lIns="0" tIns="0" rIns="0" bIns="0" rtlCol="0" anchor="t">
            <a:spAutoFit/>
          </a:bodyPr>
          <a:lstStyle/>
          <a:p>
            <a:pPr algn="l">
              <a:lnSpc>
                <a:spcPts val="6378"/>
              </a:lnSpc>
            </a:pPr>
            <a:r>
              <a:rPr lang="en-US" sz="4252" b="1">
                <a:solidFill>
                  <a:srgbClr val="615C5D"/>
                </a:solidFill>
                <a:latin typeface="Segoe UI Bold"/>
                <a:ea typeface="Segoe UI Bold"/>
                <a:cs typeface="Segoe UI Bold"/>
                <a:sym typeface="Segoe UI Bold"/>
              </a:rPr>
              <a:t>Features</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VERTO motion unit</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Touch screen interface</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Tilt legs to enable use on curved couches</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Mains powered</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USB interface</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Line source (clear or stainless steel)</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Line source mask </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Line source attenuator block</a:t>
            </a:r>
          </a:p>
          <a:p>
            <a:pPr marL="645637" lvl="1" indent="-322819" algn="l">
              <a:lnSpc>
                <a:spcPts val="4485"/>
              </a:lnSpc>
              <a:buFont typeface="Arial"/>
              <a:buChar char="•"/>
            </a:pPr>
            <a:r>
              <a:rPr lang="en-US" sz="2990" b="1">
                <a:solidFill>
                  <a:srgbClr val="615C5D"/>
                </a:solidFill>
                <a:latin typeface="Segoe UI Bold"/>
                <a:ea typeface="Segoe UI Bold"/>
                <a:cs typeface="Segoe UI Bold"/>
                <a:sym typeface="Segoe UI Bold"/>
              </a:rPr>
              <a:t>Protective carry case</a:t>
            </a:r>
          </a:p>
          <a:p>
            <a:pPr algn="l">
              <a:lnSpc>
                <a:spcPts val="4333"/>
              </a:lnSpc>
            </a:pPr>
            <a:endParaRPr lang="en-US" sz="2990" b="1">
              <a:solidFill>
                <a:srgbClr val="615C5D"/>
              </a:solidFill>
              <a:latin typeface="Segoe UI Bold"/>
              <a:ea typeface="Segoe UI Bold"/>
              <a:cs typeface="Segoe UI Bold"/>
              <a:sym typeface="Segoe UI Bold"/>
            </a:endParaRPr>
          </a:p>
          <a:p>
            <a:pPr algn="l">
              <a:lnSpc>
                <a:spcPts val="4333"/>
              </a:lnSpc>
            </a:pPr>
            <a:endParaRPr lang="en-US" sz="2990" b="1">
              <a:solidFill>
                <a:srgbClr val="615C5D"/>
              </a:solidFill>
              <a:latin typeface="Segoe UI Bold"/>
              <a:ea typeface="Segoe UI Bold"/>
              <a:cs typeface="Segoe UI Bold"/>
              <a:sym typeface="Segoe UI Bold"/>
            </a:endParaRPr>
          </a:p>
        </p:txBody>
      </p:sp>
      <p:sp>
        <p:nvSpPr>
          <p:cNvPr id="19" name="Freeform 19"/>
          <p:cNvSpPr/>
          <p:nvPr/>
        </p:nvSpPr>
        <p:spPr>
          <a:xfrm rot="-74726" flipH="1">
            <a:off x="8916471" y="4791156"/>
            <a:ext cx="7127888" cy="7127888"/>
          </a:xfrm>
          <a:custGeom>
            <a:avLst/>
            <a:gdLst/>
            <a:ahLst/>
            <a:cxnLst/>
            <a:rect l="l" t="t" r="r" b="b"/>
            <a:pathLst>
              <a:path w="7127888" h="7127888">
                <a:moveTo>
                  <a:pt x="7127888" y="0"/>
                </a:moveTo>
                <a:lnTo>
                  <a:pt x="0" y="0"/>
                </a:lnTo>
                <a:lnTo>
                  <a:pt x="0" y="7127888"/>
                </a:lnTo>
                <a:lnTo>
                  <a:pt x="7127888" y="7127888"/>
                </a:lnTo>
                <a:lnTo>
                  <a:pt x="7127888" y="0"/>
                </a:lnTo>
                <a:close/>
              </a:path>
            </a:pathLst>
          </a:custGeom>
          <a:blipFill>
            <a:blip r:embed="rId6"/>
            <a:stretch>
              <a:fillRect/>
            </a:stretch>
          </a:blipFill>
        </p:spPr>
        <p:txBody>
          <a:bodyPr/>
          <a:lstStyle/>
          <a:p>
            <a:endParaRPr lang="en-GB"/>
          </a:p>
        </p:txBody>
      </p:sp>
      <p:sp>
        <p:nvSpPr>
          <p:cNvPr id="20" name="TextBox 20"/>
          <p:cNvSpPr txBox="1"/>
          <p:nvPr/>
        </p:nvSpPr>
        <p:spPr>
          <a:xfrm>
            <a:off x="12224516" y="9839050"/>
            <a:ext cx="3677916" cy="838749"/>
          </a:xfrm>
          <a:prstGeom prst="rect">
            <a:avLst/>
          </a:prstGeom>
        </p:spPr>
        <p:txBody>
          <a:bodyPr lIns="0" tIns="0" rIns="0" bIns="0" rtlCol="0" anchor="t">
            <a:spAutoFit/>
          </a:bodyPr>
          <a:lstStyle/>
          <a:p>
            <a:pPr algn="l">
              <a:lnSpc>
                <a:spcPts val="2825"/>
              </a:lnSpc>
            </a:pPr>
            <a:r>
              <a:rPr lang="en-US" sz="1883" b="1">
                <a:solidFill>
                  <a:srgbClr val="000000"/>
                </a:solidFill>
                <a:latin typeface="Segoe UI Bold"/>
                <a:ea typeface="Segoe UI Bold"/>
                <a:cs typeface="Segoe UI Bold"/>
                <a:sym typeface="Segoe UI Bold"/>
              </a:rPr>
              <a:t>Line source and mask*</a:t>
            </a:r>
          </a:p>
          <a:p>
            <a:pPr algn="l">
              <a:lnSpc>
                <a:spcPts val="1919"/>
              </a:lnSpc>
            </a:pPr>
            <a:endParaRPr lang="en-US" sz="1883" b="1">
              <a:solidFill>
                <a:srgbClr val="000000"/>
              </a:solidFill>
              <a:latin typeface="Segoe UI Bold"/>
              <a:ea typeface="Segoe UI Bold"/>
              <a:cs typeface="Segoe UI Bold"/>
              <a:sym typeface="Segoe UI Bold"/>
            </a:endParaRPr>
          </a:p>
          <a:p>
            <a:pPr algn="l">
              <a:lnSpc>
                <a:spcPts val="1919"/>
              </a:lnSpc>
            </a:pPr>
            <a:endParaRPr lang="en-US" sz="1883" b="1">
              <a:solidFill>
                <a:srgbClr val="000000"/>
              </a:solidFill>
              <a:latin typeface="Segoe UI Bold"/>
              <a:ea typeface="Segoe UI Bold"/>
              <a:cs typeface="Segoe UI Bold"/>
              <a:sym typeface="Segoe UI Bold"/>
            </a:endParaRPr>
          </a:p>
        </p:txBody>
      </p:sp>
      <p:grpSp>
        <p:nvGrpSpPr>
          <p:cNvPr id="21" name="Group 21"/>
          <p:cNvGrpSpPr/>
          <p:nvPr/>
        </p:nvGrpSpPr>
        <p:grpSpPr>
          <a:xfrm>
            <a:off x="-308" y="0"/>
            <a:ext cx="19748447" cy="1552520"/>
            <a:chOff x="0" y="0"/>
            <a:chExt cx="5201237" cy="408894"/>
          </a:xfrm>
        </p:grpSpPr>
        <p:sp>
          <p:nvSpPr>
            <p:cNvPr id="22" name="Freeform 22"/>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23" name="TextBox 23"/>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4" name="Freeform 24"/>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7"/>
            <a:stretch>
              <a:fillRect r="-196325" b="-3155"/>
            </a:stretch>
          </a:blipFill>
        </p:spPr>
        <p:txBody>
          <a:bodyPr/>
          <a:lstStyle/>
          <a:p>
            <a:endParaRPr lang="en-GB"/>
          </a:p>
        </p:txBody>
      </p:sp>
      <p:sp>
        <p:nvSpPr>
          <p:cNvPr id="25" name="Freeform 25"/>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8"/>
            <a:stretch>
              <a:fillRect t="-6260" b="-6260"/>
            </a:stretch>
          </a:blipFill>
        </p:spPr>
        <p:txBody>
          <a:bodyPr/>
          <a:lstStyle/>
          <a:p>
            <a:endParaRPr lang="en-GB"/>
          </a:p>
        </p:txBody>
      </p:sp>
      <p:pic>
        <p:nvPicPr>
          <p:cNvPr id="38" name="Audio 37">
            <a:hlinkClick r:id="" action="ppaction://media"/>
            <a:extLst>
              <a:ext uri="{FF2B5EF4-FFF2-40B4-BE49-F238E27FC236}">
                <a16:creationId xmlns:a16="http://schemas.microsoft.com/office/drawing/2014/main" id="{B104DA47-07D2-8A26-E379-336CC003877E}"/>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0461"/>
    </mc:Choice>
    <mc:Fallback xmlns="">
      <p:transition spd="slow" advTm="70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extLst>
    <p:ext uri="{3A86A75C-4F4B-4683-9AE1-C65F6400EC91}">
      <p14:laserTraceLst xmlns:p14="http://schemas.microsoft.com/office/powerpoint/2010/main">
        <p14:tracePtLst>
          <p14:tracePt t="2628" x="18068925" y="3511550"/>
          <p14:tracePt t="2635" x="17876838" y="3565525"/>
          <p14:tracePt t="2649" x="17684750" y="3676650"/>
          <p14:tracePt t="2666" x="17356138" y="3786188"/>
          <p14:tracePt t="2683" x="17137063" y="3949700"/>
          <p14:tracePt t="2684" x="17054513" y="4005263"/>
          <p14:tracePt t="2700" x="16998950" y="4059238"/>
          <p14:tracePt t="2700" x="16944975" y="4114800"/>
          <p14:tracePt t="2716" x="16862425" y="4170363"/>
          <p14:tracePt t="2717" x="16779875" y="4224338"/>
          <p14:tracePt t="2733" x="16670338" y="4279900"/>
          <p14:tracePt t="2734" x="16587788" y="4333875"/>
          <p14:tracePt t="2749" x="16451263" y="4389438"/>
          <p14:tracePt t="2750" x="16368713" y="4443413"/>
          <p14:tracePt t="2766" x="16232188" y="4471988"/>
          <p14:tracePt t="2783" x="16122650" y="4498975"/>
          <p14:tracePt t="2799" x="16094075" y="4498975"/>
          <p14:tracePt t="2816" x="16011525" y="4498975"/>
          <p14:tracePt t="2833" x="15901988" y="4498975"/>
          <p14:tracePt t="2850" x="15848013" y="4498975"/>
          <p14:tracePt t="2866" x="15765463" y="4498975"/>
          <p14:tracePt t="2883" x="15709900" y="4498975"/>
          <p14:tracePt t="2900" x="15655925" y="4498975"/>
          <p14:tracePt t="2901" x="15600363" y="4471988"/>
          <p14:tracePt t="2916" x="15463838" y="4443413"/>
          <p14:tracePt t="2917" x="15381288" y="4416425"/>
          <p14:tracePt t="2933" x="15271750" y="4389438"/>
          <p14:tracePt t="2934" x="15162213" y="4389438"/>
          <p14:tracePt t="2950" x="14916150" y="4333875"/>
          <p14:tracePt t="2966" x="14668500" y="4279900"/>
          <p14:tracePt t="2983" x="14449425" y="4251325"/>
          <p14:tracePt t="3000" x="14312900" y="4224338"/>
          <p14:tracePt t="3001" x="14230350" y="4224338"/>
          <p14:tracePt t="3016" x="14038263" y="4170363"/>
          <p14:tracePt t="3033" x="13901738" y="4141788"/>
          <p14:tracePt t="3050" x="13846175" y="4141788"/>
          <p14:tracePt t="3095" x="13819188" y="4141788"/>
          <p14:tracePt t="3102" x="13790613" y="4114800"/>
          <p14:tracePt t="3109" x="13763625" y="4087813"/>
          <p14:tracePt t="3117" x="13681075" y="4059238"/>
          <p14:tracePt t="3133" x="13627100" y="4032250"/>
          <p14:tracePt t="3134" x="13600113" y="4005263"/>
          <p14:tracePt t="3150" x="13544550" y="4005263"/>
          <p14:tracePt t="3166" x="13462000" y="3978275"/>
          <p14:tracePt t="3183" x="13435013" y="3949700"/>
          <p14:tracePt t="3200" x="13379450" y="3949700"/>
          <p14:tracePt t="3217" x="13352463" y="3922713"/>
          <p14:tracePt t="3233" x="13298488" y="3922713"/>
          <p14:tracePt t="3295" x="13269913" y="3895725"/>
          <p14:tracePt t="3301" x="13242925" y="3895725"/>
          <p14:tracePt t="3309" x="13215938" y="3867150"/>
          <p14:tracePt t="3317" x="13188950" y="3840163"/>
          <p14:tracePt t="3333" x="13160375" y="3813175"/>
          <p14:tracePt t="3334" x="13106400" y="3786188"/>
          <p14:tracePt t="3350" x="13023850" y="3730625"/>
          <p14:tracePt t="3351" x="12968288" y="3703638"/>
          <p14:tracePt t="3367" x="12887325" y="3676650"/>
          <p14:tracePt t="3383" x="12887325" y="3648075"/>
          <p14:tracePt t="3496" x="12941300" y="3648075"/>
          <p14:tracePt t="3502" x="12968288" y="3648075"/>
          <p14:tracePt t="3517" x="12996863" y="3648075"/>
          <p14:tracePt t="3518" x="13050838" y="3648075"/>
          <p14:tracePt t="3533" x="13106400" y="3648075"/>
          <p14:tracePt t="3534" x="13133388" y="3648075"/>
          <p14:tracePt t="3550" x="13160375" y="3648075"/>
          <p14:tracePt t="3551" x="13215938" y="3648075"/>
          <p14:tracePt t="3567" x="13269913" y="3648075"/>
          <p14:tracePt t="3568" x="13298488" y="3648075"/>
          <p14:tracePt t="3584" x="13408025" y="3703638"/>
          <p14:tracePt t="3600" x="13517563" y="3703638"/>
          <p14:tracePt t="3617" x="13571538" y="3757613"/>
          <p14:tracePt t="3634" x="13627100" y="3757613"/>
          <p14:tracePt t="3650" x="13709650" y="3813175"/>
          <p14:tracePt t="3667" x="13736638" y="3813175"/>
          <p14:tracePt t="3684" x="13790613" y="3813175"/>
          <p14:tracePt t="3701" x="13846175" y="3840163"/>
          <p14:tracePt t="3717" x="13873163" y="3840163"/>
          <p14:tracePt t="3734" x="13901738" y="3840163"/>
          <p14:tracePt t="3751" x="13928725" y="3840163"/>
          <p14:tracePt t="3774" x="13955713" y="3840163"/>
          <p14:tracePt t="3790" x="13982700" y="3840163"/>
          <p14:tracePt t="3806" x="14011275" y="3867150"/>
          <p14:tracePt t="3817" x="14038263" y="3867150"/>
          <p14:tracePt t="3834" x="14120813" y="3895725"/>
          <p14:tracePt t="3851" x="14203363" y="3949700"/>
          <p14:tracePt t="3867" x="14284325" y="4005263"/>
          <p14:tracePt t="3884" x="14339888" y="4032250"/>
          <p14:tracePt t="3901" x="14366875" y="4059238"/>
          <p14:tracePt t="3919" x="14393863" y="4087813"/>
          <p14:tracePt t="3960" x="14422438" y="4114800"/>
          <p14:tracePt t="3967" x="14449425" y="4114800"/>
          <p14:tracePt t="4009" x="14476413" y="4141788"/>
          <p14:tracePt t="4023" x="14504988" y="4170363"/>
          <p14:tracePt t="4031" x="14531975" y="4170363"/>
          <p14:tracePt t="4039" x="14558963" y="4197350"/>
          <p14:tracePt t="4050" x="14614525" y="4224338"/>
          <p14:tracePt t="4067" x="14668500" y="4251325"/>
          <p14:tracePt t="4785" x="14668500" y="4306888"/>
          <p14:tracePt t="4804" x="14668500" y="4333875"/>
          <p14:tracePt t="4820" x="14668500" y="4362450"/>
          <p14:tracePt t="4827" x="14668500" y="4389438"/>
          <p14:tracePt t="4843" x="14668500" y="4416425"/>
          <p14:tracePt t="4852" x="14668500" y="4471988"/>
          <p14:tracePt t="4868" x="14751050" y="4552950"/>
          <p14:tracePt t="4885" x="14860588" y="4635500"/>
          <p14:tracePt t="4901" x="14916150" y="4691063"/>
          <p14:tracePt t="4918" x="14943138" y="4718050"/>
          <p14:tracePt t="4935" x="15025688" y="4800600"/>
          <p14:tracePt t="4951" x="15079663" y="4856163"/>
          <p14:tracePt t="4968" x="15135225" y="4883150"/>
          <p14:tracePt t="4985" x="15162213" y="4910138"/>
          <p14:tracePt t="5002" x="15189200" y="4910138"/>
          <p14:tracePt t="5019" x="15244763" y="4910138"/>
          <p14:tracePt t="5035" x="15327313" y="4910138"/>
          <p14:tracePt t="5037" x="15354300" y="4910138"/>
          <p14:tracePt t="5052" x="15409863" y="4910138"/>
          <p14:tracePt t="5069" x="15490825" y="4910138"/>
          <p14:tracePt t="5086" x="15546388" y="4910138"/>
          <p14:tracePt t="5102" x="15655925" y="4883150"/>
          <p14:tracePt t="5119" x="15848013" y="4883150"/>
          <p14:tracePt t="5135" x="16040100" y="4883150"/>
          <p14:tracePt t="5152" x="16176625" y="4883150"/>
          <p14:tracePt t="5168" x="16203613" y="4910138"/>
          <p14:tracePt t="5185" x="16232188" y="4910138"/>
          <p14:tracePt t="5202" x="16259175" y="4910138"/>
          <p14:tracePt t="5230" x="16286163" y="4910138"/>
          <p14:tracePt t="5254" x="16313150" y="4910138"/>
          <p14:tracePt t="5261" x="16341725" y="4910138"/>
          <p14:tracePt t="5269" x="16368713" y="4910138"/>
          <p14:tracePt t="5285" x="16395700" y="4883150"/>
          <p14:tracePt t="5286" x="16451263" y="4856163"/>
          <p14:tracePt t="5302" x="16478250" y="4827588"/>
          <p14:tracePt t="5303" x="16505238" y="4800600"/>
          <p14:tracePt t="5318" x="16533813" y="4773613"/>
          <p14:tracePt t="5335" x="16560800" y="4745038"/>
          <p14:tracePt t="5352" x="16560800" y="4691063"/>
          <p14:tracePt t="5369" x="16560800" y="4664075"/>
          <p14:tracePt t="5385" x="16560800" y="4581525"/>
          <p14:tracePt t="5402" x="16560800" y="4471988"/>
          <p14:tracePt t="5419" x="16533813" y="4389438"/>
          <p14:tracePt t="5435" x="16478250" y="4306888"/>
          <p14:tracePt t="5452" x="16395700" y="4251325"/>
          <p14:tracePt t="5453" x="16368713" y="4224338"/>
          <p14:tracePt t="5469" x="16341725" y="4224338"/>
          <p14:tracePt t="5470" x="16313150" y="4224338"/>
          <p14:tracePt t="5485" x="16286163" y="4224338"/>
          <p14:tracePt t="5486" x="16259175" y="4224338"/>
          <p14:tracePt t="5502" x="16203613" y="4224338"/>
          <p14:tracePt t="5519" x="16122650" y="4224338"/>
          <p14:tracePt t="5536" x="16094075" y="4224338"/>
          <p14:tracePt t="5552" x="16067088" y="4224338"/>
          <p14:tracePt t="5570" x="16011525" y="4224338"/>
          <p14:tracePt t="5586" x="15957550" y="4224338"/>
          <p14:tracePt t="5602" x="15930563" y="4251325"/>
          <p14:tracePt t="5619" x="15930563" y="4279900"/>
          <p14:tracePt t="5636" x="15875000" y="4306888"/>
          <p14:tracePt t="5652" x="15848013" y="4333875"/>
          <p14:tracePt t="5669" x="15848013" y="4362450"/>
          <p14:tracePt t="5670" x="15821025" y="4389438"/>
          <p14:tracePt t="5685" x="15821025" y="4416425"/>
          <p14:tracePt t="5702" x="15792450" y="4471988"/>
          <p14:tracePt t="5703" x="15792450" y="4498975"/>
          <p14:tracePt t="5719" x="15792450" y="4581525"/>
          <p14:tracePt t="5735" x="15792450" y="4635500"/>
          <p14:tracePt t="5752" x="15792450" y="4664075"/>
          <p14:tracePt t="5769" x="15765463" y="4718050"/>
          <p14:tracePt t="5786" x="15765463" y="4773613"/>
          <p14:tracePt t="5803" x="15765463" y="4800600"/>
          <p14:tracePt t="5819" x="15765463" y="4827588"/>
          <p14:tracePt t="5836" x="15765463" y="4856163"/>
          <p14:tracePt t="5856" x="15765463" y="4883150"/>
          <p14:tracePt t="5869" x="15821025" y="4883150"/>
          <p14:tracePt t="5886" x="15848013" y="4883150"/>
          <p14:tracePt t="5887" x="15875000" y="4883150"/>
          <p14:tracePt t="5903" x="15930563" y="4883150"/>
          <p14:tracePt t="5920" x="15957550" y="4883150"/>
          <p14:tracePt t="5937" x="16011525" y="4883150"/>
          <p14:tracePt t="5952" x="16040100" y="4883150"/>
          <p14:tracePt t="5969" x="16149638" y="4856163"/>
          <p14:tracePt t="5986" x="16232188" y="4800600"/>
          <p14:tracePt t="6003" x="16286163" y="4745038"/>
          <p14:tracePt t="6019" x="16313150" y="4691063"/>
          <p14:tracePt t="6036" x="16341725" y="4664075"/>
          <p14:tracePt t="6053" x="16341725" y="4581525"/>
          <p14:tracePt t="6069" x="16368713" y="4498975"/>
          <p14:tracePt t="6086" x="16368713" y="4443413"/>
          <p14:tracePt t="6088" x="16368713" y="4416425"/>
          <p14:tracePt t="6103" x="16368713" y="4389438"/>
          <p14:tracePt t="6120" x="16341725" y="4333875"/>
          <p14:tracePt t="6138" x="16286163" y="4333875"/>
          <p14:tracePt t="6154" x="16203613" y="4333875"/>
          <p14:tracePt t="6169" x="16094075" y="4333875"/>
          <p14:tracePt t="6187" x="16011525" y="4333875"/>
          <p14:tracePt t="6203" x="15901988" y="4362450"/>
          <p14:tracePt t="6220" x="15848013" y="4389438"/>
          <p14:tracePt t="6236" x="15765463" y="4443413"/>
          <p14:tracePt t="6253" x="15709900" y="4498975"/>
          <p14:tracePt t="6269" x="15709900" y="4552950"/>
          <p14:tracePt t="6286" x="15682913" y="4635500"/>
          <p14:tracePt t="6303" x="15682913" y="4664075"/>
          <p14:tracePt t="6320" x="15682913" y="4691063"/>
          <p14:tracePt t="6321" x="15682913" y="4745038"/>
          <p14:tracePt t="6337" x="15682913" y="4773613"/>
          <p14:tracePt t="6353" x="15682913" y="4800600"/>
          <p14:tracePt t="6370" x="15682913" y="4856163"/>
          <p14:tracePt t="6386" x="15682913" y="4883150"/>
          <p14:tracePt t="6404" x="15682913" y="4910138"/>
          <p14:tracePt t="6420" x="15738475" y="4910138"/>
          <p14:tracePt t="6437" x="15765463" y="4937125"/>
          <p14:tracePt t="6453" x="15848013" y="4937125"/>
          <p14:tracePt t="6470" x="15930563" y="4937125"/>
          <p14:tracePt t="6486" x="16122650" y="4992688"/>
          <p14:tracePt t="6503" x="16286163" y="5019675"/>
          <p14:tracePt t="6520" x="16395700" y="5019675"/>
          <p14:tracePt t="6521" x="16451263" y="5019675"/>
          <p14:tracePt t="6536" x="16505238" y="5048250"/>
          <p14:tracePt t="6537" x="16533813" y="5048250"/>
          <p14:tracePt t="6553" x="16560800" y="5048250"/>
          <p14:tracePt t="6554" x="16587788" y="5048250"/>
          <p14:tracePt t="6570" x="16614775" y="5048250"/>
          <p14:tracePt t="6587" x="16670338" y="5048250"/>
          <p14:tracePt t="6603" x="16697325" y="5048250"/>
          <p14:tracePt t="6620" x="16725900" y="5048250"/>
          <p14:tracePt t="6637" x="16752888" y="5048250"/>
          <p14:tracePt t="6779" x="16752888" y="5075238"/>
          <p14:tracePt t="6939" x="16779875" y="5075238"/>
          <p14:tracePt t="6947" x="16806863" y="5075238"/>
          <p14:tracePt t="6963" x="16835438" y="5075238"/>
          <p14:tracePt t="6979" x="16862425" y="5075238"/>
          <p14:tracePt t="6994" x="16889413" y="5075238"/>
          <p14:tracePt t="7006" x="16916400" y="5075238"/>
          <p14:tracePt t="7021" x="16944975" y="5102225"/>
          <p14:tracePt t="7037" x="16971963" y="5129213"/>
          <p14:tracePt t="7054" x="17027525" y="5157788"/>
          <p14:tracePt t="7070" x="17054513" y="5184775"/>
          <p14:tracePt t="7087" x="17054513" y="5211763"/>
          <p14:tracePt t="7104" x="17108488" y="5294313"/>
          <p14:tracePt t="7120" x="17164050" y="5321300"/>
          <p14:tracePt t="7137" x="17191038" y="5376863"/>
          <p14:tracePt t="7154" x="17218025" y="5403850"/>
          <p14:tracePt t="7155" x="17246600" y="5430838"/>
          <p14:tracePt t="7170" x="17246600" y="5459413"/>
          <p14:tracePt t="7171" x="17273588" y="5459413"/>
          <p14:tracePt t="7243" x="17300575" y="5486400"/>
          <p14:tracePt t="7259" x="17329150" y="5513388"/>
          <p14:tracePt t="7275" x="17356138" y="5513388"/>
          <p14:tracePt t="7283" x="17383125" y="5513388"/>
          <p14:tracePt t="7292" x="17383125" y="5541963"/>
          <p14:tracePt t="7308" x="17438688" y="5568950"/>
          <p14:tracePt t="7323" x="17465675" y="5568950"/>
          <p14:tracePt t="7339" x="17492663" y="5568950"/>
          <p14:tracePt t="7355" x="17519650" y="5568950"/>
          <p14:tracePt t="7371" x="17548225" y="5568950"/>
          <p14:tracePt t="7387" x="17575213" y="5595938"/>
          <p14:tracePt t="7389" x="17602200" y="5595938"/>
          <p14:tracePt t="7404" x="17629188" y="5595938"/>
          <p14:tracePt t="7421" x="17711738" y="5595938"/>
          <p14:tracePt t="7437" x="17767300" y="5595938"/>
          <p14:tracePt t="7439" x="17821275" y="5595938"/>
          <p14:tracePt t="7454" x="17986375" y="5595938"/>
          <p14:tracePt t="37926" x="18068925" y="7407275"/>
          <p14:tracePt t="37934" x="18013363" y="7378700"/>
          <p14:tracePt t="37951" x="17930813" y="7296150"/>
          <p14:tracePt t="37968" x="17876838" y="7242175"/>
          <p14:tracePt t="37985" x="17821275" y="7159625"/>
          <p14:tracePt t="38001" x="17711738" y="7077075"/>
          <p14:tracePt t="38018" x="17575213" y="6994525"/>
          <p14:tracePt t="38035" x="17465675" y="6967538"/>
          <p14:tracePt t="38051" x="17410113" y="6940550"/>
          <p14:tracePt t="38094" x="17383125" y="6940550"/>
          <p14:tracePt t="38102" x="17356138" y="6940550"/>
          <p14:tracePt t="38110" x="17329150" y="6940550"/>
          <p14:tracePt t="38119" x="17300575" y="6940550"/>
          <p14:tracePt t="38135" x="17191038" y="6940550"/>
          <p14:tracePt t="38152" x="17108488" y="6940550"/>
          <p14:tracePt t="38168" x="17027525" y="6940550"/>
          <p14:tracePt t="38184" x="16944975" y="6940550"/>
          <p14:tracePt t="38201" x="16806863" y="6940550"/>
          <p14:tracePt t="38218" x="16697325" y="6913563"/>
          <p14:tracePt t="38235" x="16587788" y="6913563"/>
          <p14:tracePt t="38252" x="16478250" y="6884988"/>
          <p14:tracePt t="38268" x="16368713" y="6858000"/>
          <p14:tracePt t="38285" x="16232188" y="6831013"/>
          <p14:tracePt t="38286" x="16149638" y="6831013"/>
          <p14:tracePt t="38301" x="16067088" y="6831013"/>
          <p14:tracePt t="38318" x="16011525" y="6802438"/>
          <p14:tracePt t="38335" x="15984538" y="6775450"/>
          <p14:tracePt t="38351" x="15984538" y="6748463"/>
          <p14:tracePt t="38368" x="15984538" y="6721475"/>
          <p14:tracePt t="38385" x="15930563" y="6665913"/>
          <p14:tracePt t="38402" x="15901988" y="6638925"/>
          <p14:tracePt t="38419" x="15901988" y="6610350"/>
          <p14:tracePt t="38435" x="15875000" y="6583363"/>
          <p14:tracePt t="38454" x="15875000" y="6556375"/>
          <p14:tracePt t="38469" x="15848013" y="6556375"/>
          <p14:tracePt t="38470" x="15821025" y="6556375"/>
          <p14:tracePt t="38485" x="15821025" y="6529388"/>
          <p14:tracePt t="38486" x="15792450" y="6500813"/>
          <p14:tracePt t="38502" x="15765463" y="6500813"/>
          <p14:tracePt t="38503" x="15765463" y="6473825"/>
          <p14:tracePt t="38518" x="15738475" y="6473825"/>
          <p14:tracePt t="38543" x="15709900" y="6446838"/>
          <p14:tracePt t="38559" x="15655925" y="6419850"/>
          <p14:tracePt t="38575" x="15628938" y="6391275"/>
          <p14:tracePt t="38585" x="15600363" y="6391275"/>
          <p14:tracePt t="38602" x="15546388" y="6364288"/>
          <p14:tracePt t="38618" x="15546388" y="6337300"/>
          <p14:tracePt t="38635" x="15519400" y="6308725"/>
          <p14:tracePt t="38652" x="15463838" y="6281738"/>
          <p14:tracePt t="38669" x="15409863" y="6281738"/>
          <p14:tracePt t="38686" x="15354300" y="6254750"/>
          <p14:tracePt t="38702" x="15298738" y="6227763"/>
          <p14:tracePt t="38719" x="15271750" y="6199188"/>
          <p14:tracePt t="38720" x="15217775" y="6199188"/>
          <p14:tracePt t="38736" x="15135225" y="6116638"/>
          <p14:tracePt t="38752" x="15108238" y="6116638"/>
          <p14:tracePt t="38753" x="15079663" y="6062663"/>
          <p14:tracePt t="38768" x="14997113" y="6007100"/>
          <p14:tracePt t="38786" x="14970125" y="5953125"/>
          <p14:tracePt t="38802" x="14916150" y="5953125"/>
          <p14:tracePt t="38819" x="14860588" y="5897563"/>
          <p14:tracePt t="38835" x="14833600" y="5897563"/>
          <p14:tracePt t="38855" x="14806613" y="5897563"/>
          <p14:tracePt t="38905" x="14778038" y="5897563"/>
          <p14:tracePt t="38912" x="14751050" y="5897563"/>
          <p14:tracePt t="38920" x="14751050" y="5870575"/>
          <p14:tracePt t="38935" x="14724063" y="5870575"/>
          <p14:tracePt t="38953" x="14695488" y="5870575"/>
          <p14:tracePt t="38970" x="14668500" y="5870575"/>
          <p14:tracePt t="38986" x="14641513" y="5870575"/>
          <p14:tracePt t="39002" x="14614525" y="5870575"/>
          <p14:tracePt t="39019" x="14585950" y="5870575"/>
          <p14:tracePt t="39040" x="14585950" y="5843588"/>
          <p14:tracePt t="39052" x="14558963" y="5843588"/>
          <p14:tracePt t="39072" x="14531975" y="5843588"/>
          <p14:tracePt t="39088" x="14504988" y="5843588"/>
          <p14:tracePt t="39104" x="14476413" y="5843588"/>
          <p14:tracePt t="39145" x="14449425" y="5843588"/>
          <p14:tracePt t="39152" x="14422438" y="5843588"/>
          <p14:tracePt t="39169" x="14393863" y="5843588"/>
          <p14:tracePt t="39201" x="14366875" y="5843588"/>
          <p14:tracePt t="39225" x="14312900" y="5815013"/>
          <p14:tracePt t="39233" x="14284325" y="5815013"/>
          <p14:tracePt t="39241" x="14257338" y="5788025"/>
          <p14:tracePt t="39252" x="14230350" y="5788025"/>
          <p14:tracePt t="39269" x="14203363" y="5788025"/>
          <p14:tracePt t="39270" x="14174788" y="5761038"/>
          <p14:tracePt t="39286" x="14147800" y="5761038"/>
          <p14:tracePt t="39314" x="14120813" y="5761038"/>
          <p14:tracePt t="39338" x="14120813" y="5734050"/>
          <p14:tracePt t="39345" x="14092238" y="5734050"/>
          <p14:tracePt t="39369" x="14092238" y="5705475"/>
          <p14:tracePt t="39385" x="14065250" y="5705475"/>
          <p14:tracePt t="39409" x="14038263" y="5705475"/>
          <p14:tracePt t="39417" x="14038263" y="5678488"/>
          <p14:tracePt t="39425" x="14011275" y="5678488"/>
          <p14:tracePt t="39441" x="13982700" y="5678488"/>
          <p14:tracePt t="39457" x="13982700" y="5651500"/>
          <p14:tracePt t="39635" x="14011275" y="5651500"/>
          <p14:tracePt t="39644" x="14038263" y="5651500"/>
          <p14:tracePt t="39666" x="14065250" y="5651500"/>
          <p14:tracePt t="39682" x="14092238" y="5651500"/>
          <p14:tracePt t="39706" x="14120813" y="5651500"/>
          <p14:tracePt t="39723" x="14147800" y="5651500"/>
          <p14:tracePt t="39738" x="14174788" y="5651500"/>
          <p14:tracePt t="39746" x="14203363" y="5705475"/>
          <p14:tracePt t="39762" x="14230350" y="5705475"/>
          <p14:tracePt t="39778" x="14230350" y="5734050"/>
          <p14:tracePt t="39794" x="14257338" y="5734050"/>
          <p14:tracePt t="39803" x="14257338" y="5761038"/>
          <p14:tracePt t="39820" x="14284325" y="5788025"/>
          <p14:tracePt t="39836" x="14312900" y="5815013"/>
          <p14:tracePt t="39853" x="14339888" y="5843588"/>
          <p14:tracePt t="39870" x="14366875" y="5843588"/>
          <p14:tracePt t="39931" x="14393863" y="5843588"/>
          <p14:tracePt t="39939" x="14393863" y="5870575"/>
          <p14:tracePt t="39947" x="14422438" y="5870575"/>
          <p14:tracePt t="39955" x="14449425" y="5870575"/>
          <p14:tracePt t="39970" x="14449425" y="5924550"/>
          <p14:tracePt t="39971" x="14476413" y="5924550"/>
          <p14:tracePt t="39986" x="14504988" y="5924550"/>
          <p14:tracePt t="40003" x="14531975" y="5953125"/>
          <p14:tracePt t="40027" x="14558963" y="5953125"/>
          <p14:tracePt t="40036" x="14558963" y="5980113"/>
          <p14:tracePt t="40053" x="14641513" y="6007100"/>
          <p14:tracePt t="40070" x="14724063" y="6035675"/>
          <p14:tracePt t="40087" x="14778038" y="6062663"/>
          <p14:tracePt t="40103" x="14833600" y="6089650"/>
          <p14:tracePt t="40120" x="14860588" y="6116638"/>
          <p14:tracePt t="40137" x="14916150" y="6145213"/>
          <p14:tracePt t="40153" x="14943138" y="6172200"/>
          <p14:tracePt t="40170" x="15079663" y="6254750"/>
          <p14:tracePt t="40171" x="15108238" y="6281738"/>
          <p14:tracePt t="40187" x="15135225" y="6281738"/>
          <p14:tracePt t="40188" x="15162213" y="6281738"/>
          <p14:tracePt t="40205" x="15189200" y="6308725"/>
          <p14:tracePt t="40245" x="15217775" y="6308725"/>
          <p14:tracePt t="40253" x="15244763" y="6308725"/>
          <p14:tracePt t="40268" x="15298738" y="6308725"/>
          <p14:tracePt t="40279" x="15327313" y="6308725"/>
          <p14:tracePt t="40292" x="15381288" y="6308725"/>
          <p14:tracePt t="40303" x="15436850" y="6337300"/>
          <p14:tracePt t="40320" x="15519400" y="6391275"/>
          <p14:tracePt t="40337" x="15628938" y="6446838"/>
          <p14:tracePt t="40353" x="15709900" y="6446838"/>
          <p14:tracePt t="40370" x="15765463" y="6473825"/>
          <p14:tracePt t="40387" x="15765463" y="6500813"/>
          <p14:tracePt t="40582" x="15792450" y="6500813"/>
          <p14:tracePt t="40605" x="15875000" y="6500813"/>
          <p14:tracePt t="40613" x="15901988" y="6500813"/>
          <p14:tracePt t="40621" x="15957550" y="6500813"/>
          <p14:tracePt t="40638" x="16122650" y="6529388"/>
          <p14:tracePt t="40654" x="16232188" y="6529388"/>
          <p14:tracePt t="40671" x="16313150" y="6529388"/>
          <p14:tracePt t="40687" x="16341725" y="6529388"/>
          <p14:tracePt t="40704" x="16368713" y="6556375"/>
          <p14:tracePt t="40720" x="16424275" y="6556375"/>
          <p14:tracePt t="40737" x="16451263" y="6556375"/>
          <p14:tracePt t="40754" x="16478250" y="6556375"/>
          <p14:tracePt t="40816" x="16505238" y="6556375"/>
          <p14:tracePt t="40927" x="16533813" y="6556375"/>
          <p14:tracePt t="40960" x="16560800" y="6556375"/>
          <p14:tracePt t="40991" x="16587788" y="6556375"/>
          <p14:tracePt t="41000" x="16614775" y="6556375"/>
          <p14:tracePt t="41014" x="16643350" y="6556375"/>
          <p14:tracePt t="41022" x="16670338" y="6556375"/>
          <p14:tracePt t="41037" x="16697325" y="6556375"/>
          <p14:tracePt t="41039" x="16725900" y="6556375"/>
          <p14:tracePt t="41055" x="16752888" y="6556375"/>
          <p14:tracePt t="41072" x="16835438" y="6556375"/>
          <p14:tracePt t="41087" x="16862425" y="6583363"/>
          <p14:tracePt t="41104" x="16889413" y="6583363"/>
          <p14:tracePt t="41144" x="16916400" y="6583363"/>
          <p14:tracePt t="41328" x="16944975" y="6583363"/>
          <p14:tracePt t="41351" x="16971963" y="6583363"/>
          <p14:tracePt t="41367" x="16998950" y="6583363"/>
          <p14:tracePt t="41375" x="17027525" y="6583363"/>
          <p14:tracePt t="41399" x="17081500" y="6583363"/>
          <p14:tracePt t="41441" x="17108488" y="6583363"/>
          <p14:tracePt t="41529" x="17137063" y="6583363"/>
          <p14:tracePt t="41536" x="17137063" y="6529388"/>
          <p14:tracePt t="41552" x="17137063" y="6500813"/>
          <p14:tracePt t="41568" x="17137063" y="6473825"/>
          <p14:tracePt t="41576" x="17137063" y="6419850"/>
          <p14:tracePt t="41588" x="17108488" y="6419850"/>
          <p14:tracePt t="41605" x="17081500" y="6364288"/>
          <p14:tracePt t="41621" x="17027525" y="6337300"/>
          <p14:tracePt t="41638" x="16971963" y="6308725"/>
          <p14:tracePt t="41655" x="16916400" y="6281738"/>
          <p14:tracePt t="41656" x="16835438" y="6254750"/>
          <p14:tracePt t="41672" x="16779875" y="6227763"/>
          <p14:tracePt t="41689" x="16614775" y="6199188"/>
          <p14:tracePt t="41690" x="16587788" y="6199188"/>
          <p14:tracePt t="41705" x="16533813" y="6172200"/>
          <p14:tracePt t="41721" x="16478250" y="6145213"/>
          <p14:tracePt t="41738" x="16451263" y="6145213"/>
          <p14:tracePt t="41777" x="16424275" y="6145213"/>
          <p14:tracePt t="41785" x="16395700" y="6145213"/>
          <p14:tracePt t="41842" x="16368713" y="6145213"/>
          <p14:tracePt t="41858" x="16341725" y="6145213"/>
          <p14:tracePt t="41873" x="16313150" y="6145213"/>
          <p14:tracePt t="41881" x="16286163" y="6145213"/>
          <p14:tracePt t="41939" x="16259175" y="6145213"/>
          <p14:tracePt t="41945" x="16259175" y="6116638"/>
          <p14:tracePt t="41955" x="16232188" y="6116638"/>
          <p14:tracePt t="41972" x="16176625" y="6089650"/>
          <p14:tracePt t="41989" x="16149638" y="6062663"/>
          <p14:tracePt t="42005" x="16122650" y="6062663"/>
          <p14:tracePt t="42022" x="16067088" y="6035675"/>
          <p14:tracePt t="42039" x="16011525" y="6035675"/>
          <p14:tracePt t="42055" x="15957550" y="6007100"/>
          <p14:tracePt t="42072" x="15901988" y="5980113"/>
          <p14:tracePt t="42073" x="15875000" y="5980113"/>
          <p14:tracePt t="42089" x="15821025" y="5980113"/>
          <p14:tracePt t="42106" x="15792450" y="5980113"/>
          <p14:tracePt t="42106" x="15765463" y="5980113"/>
          <p14:tracePt t="42123" x="15709900" y="5980113"/>
          <p14:tracePt t="42139" x="15682913" y="5980113"/>
          <p14:tracePt t="42140" x="15655925" y="5980113"/>
          <p14:tracePt t="42156" x="15546388" y="5924550"/>
          <p14:tracePt t="42172" x="15463838" y="5924550"/>
          <p14:tracePt t="42189" x="15436850" y="5897563"/>
          <p14:tracePt t="42206" x="15409863" y="5897563"/>
          <p14:tracePt t="42223" x="15381288" y="5897563"/>
          <p14:tracePt t="42239" x="15354300" y="5897563"/>
          <p14:tracePt t="42256" x="15298738" y="5897563"/>
          <p14:tracePt t="42273" x="15271750" y="5870575"/>
          <p14:tracePt t="42289" x="15217775" y="5843588"/>
          <p14:tracePt t="42306" x="15162213" y="5843588"/>
          <p14:tracePt t="42307" x="15135225" y="5843588"/>
          <p14:tracePt t="42323" x="15108238" y="5843588"/>
          <p14:tracePt t="42340" x="15079663" y="5815013"/>
          <p14:tracePt t="42340" x="15025688" y="5815013"/>
          <p14:tracePt t="42356" x="14997113" y="5788025"/>
          <p14:tracePt t="42372" x="14943138" y="5761038"/>
          <p14:tracePt t="42389" x="14887575" y="5734050"/>
          <p14:tracePt t="42406" x="14860588" y="5734050"/>
          <p14:tracePt t="42422" x="14833600" y="5705475"/>
          <p14:tracePt t="42439" x="14806613" y="5705475"/>
          <p14:tracePt t="42456" x="14778038" y="5651500"/>
          <p14:tracePt t="42472" x="14751050" y="5622925"/>
          <p14:tracePt t="42489" x="14724063" y="5595938"/>
          <p14:tracePt t="42506" x="14695488" y="5595938"/>
          <p14:tracePt t="42507" x="14695488" y="5568950"/>
          <p14:tracePt t="42522" x="14668500" y="5541963"/>
          <p14:tracePt t="42523" x="14641513" y="5541963"/>
          <p14:tracePt t="42540" x="14614525" y="5541963"/>
          <p14:tracePt t="42556" x="14614525" y="5513388"/>
          <p14:tracePt t="42557" x="14585950" y="5513388"/>
          <p14:tracePt t="42588" x="14558963" y="5513388"/>
          <p14:tracePt t="42595" x="14531975" y="5513388"/>
          <p14:tracePt t="42627" x="14531975" y="5486400"/>
          <p14:tracePt t="42635" x="14504988" y="5486400"/>
          <p14:tracePt t="42651" x="14476413" y="5486400"/>
          <p14:tracePt t="42667" x="14476413" y="5459413"/>
          <p14:tracePt t="42676" x="14449425" y="5430838"/>
          <p14:tracePt t="42772" x="14476413" y="5430838"/>
          <p14:tracePt t="42780" x="14504988" y="5430838"/>
          <p14:tracePt t="42790" x="14531975" y="5430838"/>
          <p14:tracePt t="42806" x="14585950" y="5486400"/>
          <p14:tracePt t="42823" x="14641513" y="5513388"/>
          <p14:tracePt t="42839" x="14668500" y="5513388"/>
          <p14:tracePt t="42859" x="14695488" y="5513388"/>
          <p14:tracePt t="42892" x="14724063" y="5513388"/>
          <p14:tracePt t="42900" x="14751050" y="5513388"/>
          <p14:tracePt t="42907" x="14778038" y="5513388"/>
          <p14:tracePt t="42923" x="14833600" y="5541963"/>
          <p14:tracePt t="42940" x="14833600" y="5568950"/>
          <p14:tracePt t="42957" x="14860588" y="5568950"/>
          <p14:tracePt t="42973" x="14916150" y="5568950"/>
          <p14:tracePt t="42990" x="14943138" y="5595938"/>
          <p14:tracePt t="43006" x="14997113" y="5595938"/>
          <p14:tracePt t="43023" x="15025688" y="5622925"/>
          <p14:tracePt t="43040" x="15079663" y="5651500"/>
          <p14:tracePt t="43057" x="15108238" y="5678488"/>
          <p14:tracePt t="43075" x="15135225" y="5678488"/>
          <p14:tracePt t="43090" x="15135225" y="5705475"/>
          <p14:tracePt t="43092" x="15162213" y="5705475"/>
          <p14:tracePt t="43106" x="15189200" y="5705475"/>
          <p14:tracePt t="43123" x="15217775" y="5734050"/>
          <p14:tracePt t="43125" x="15271750" y="5761038"/>
          <p14:tracePt t="43139" x="15298738" y="5761038"/>
          <p14:tracePt t="43140" x="15327313" y="5788025"/>
          <p14:tracePt t="43156" x="15436850" y="5815013"/>
          <p14:tracePt t="43173" x="15463838" y="5843588"/>
          <p14:tracePt t="43174" x="15519400" y="5843588"/>
          <p14:tracePt t="43190" x="15519400" y="5870575"/>
          <p14:tracePt t="43220" x="15546388" y="5870575"/>
          <p14:tracePt t="43236" x="15573375" y="5870575"/>
          <p14:tracePt t="43252" x="15600363" y="5870575"/>
          <p14:tracePt t="43260" x="15628938" y="5870575"/>
          <p14:tracePt t="43276" x="15655925" y="5870575"/>
          <p14:tracePt t="43292" x="15682913" y="5870575"/>
          <p14:tracePt t="43306" x="15709900" y="5870575"/>
          <p14:tracePt t="43323" x="15738475" y="5870575"/>
          <p14:tracePt t="43324" x="15765463" y="5870575"/>
          <p14:tracePt t="43340" x="15792450" y="5870575"/>
          <p14:tracePt t="43357" x="15821025" y="5870575"/>
          <p14:tracePt t="43358" x="15875000" y="5870575"/>
          <p14:tracePt t="43373" x="15901988" y="5870575"/>
          <p14:tracePt t="43374" x="15930563" y="5870575"/>
          <p14:tracePt t="43390" x="16011525" y="5897563"/>
          <p14:tracePt t="43407" x="16067088" y="5897563"/>
          <p14:tracePt t="43423" x="16122650" y="5897563"/>
          <p14:tracePt t="43440" x="16203613" y="5897563"/>
          <p14:tracePt t="43457" x="16232188" y="5897563"/>
          <p14:tracePt t="43473" x="16259175" y="5897563"/>
          <p14:tracePt t="43491" x="16313150" y="5897563"/>
          <p14:tracePt t="43507" x="16341725" y="5897563"/>
          <p14:tracePt t="43525" x="16368713" y="5897563"/>
          <p14:tracePt t="43574" x="16395700" y="5897563"/>
          <p14:tracePt t="43598" x="16424275" y="5924550"/>
          <p14:tracePt t="43613" x="16451263" y="5924550"/>
          <p14:tracePt t="43621" x="16478250" y="5924550"/>
          <p14:tracePt t="43895" x="16478250" y="5953125"/>
          <p14:tracePt t="43928" x="16478250" y="5980113"/>
          <p14:tracePt t="43951" x="16505238" y="6007100"/>
          <p14:tracePt t="43966" x="16505238" y="6035675"/>
          <p14:tracePt t="43974" x="16505238" y="6062663"/>
          <p14:tracePt t="43990" x="16505238" y="6116638"/>
          <p14:tracePt t="43998" x="16505238" y="6145213"/>
          <p14:tracePt t="44014" x="16533813" y="6199188"/>
          <p14:tracePt t="44024" x="16560800" y="6199188"/>
          <p14:tracePt t="44041" x="16560800" y="6254750"/>
          <p14:tracePt t="44057" x="16560800" y="6281738"/>
          <p14:tracePt t="44074" x="16560800" y="6308725"/>
          <p14:tracePt t="44095" x="16560800" y="6337300"/>
          <p14:tracePt t="44111" x="16560800" y="6391275"/>
          <p14:tracePt t="44124" x="16587788" y="6446838"/>
          <p14:tracePt t="44141" x="16614775" y="6500813"/>
          <p14:tracePt t="44157" x="16614775" y="6583363"/>
          <p14:tracePt t="44175" x="16643350" y="6638925"/>
          <p14:tracePt t="44176" x="16643350" y="6665913"/>
          <p14:tracePt t="44208" x="16643350" y="6692900"/>
          <p14:tracePt t="44279" x="16643350" y="6721475"/>
          <p14:tracePt t="44287" x="16643350" y="6748463"/>
          <p14:tracePt t="44303" x="16643350" y="6775450"/>
          <p14:tracePt t="44311" x="16643350" y="6802438"/>
          <p14:tracePt t="44336" x="16643350" y="6831013"/>
          <p14:tracePt t="44360" x="16643350" y="6858000"/>
          <p14:tracePt t="44368" x="16643350" y="6884988"/>
          <p14:tracePt t="44384" x="16614775" y="6913563"/>
          <p14:tracePt t="44392" x="16587788" y="6913563"/>
          <p14:tracePt t="44410" x="16560800" y="6940550"/>
          <p14:tracePt t="44441" x="16533813" y="6940550"/>
          <p14:tracePt t="45157" x="16533813" y="6967538"/>
          <p14:tracePt t="45318" x="16533813" y="6994525"/>
          <p14:tracePt t="45333" x="16505238" y="7050088"/>
          <p14:tracePt t="45342" x="16505238" y="7077075"/>
          <p14:tracePt t="45356" x="16478250" y="7132638"/>
          <p14:tracePt t="45372" x="16478250" y="7159625"/>
          <p14:tracePt t="45380" x="16478250" y="7186613"/>
          <p14:tracePt t="45392" x="16478250" y="7215188"/>
          <p14:tracePt t="45409" x="16451263" y="7242175"/>
          <p14:tracePt t="45425" x="16451263" y="7296150"/>
          <p14:tracePt t="45442" x="16451263" y="7324725"/>
          <p14:tracePt t="45459" x="16451263" y="7351713"/>
          <p14:tracePt t="45566" x="16424275" y="7351713"/>
          <p14:tracePt t="45574" x="16424275" y="7378700"/>
          <p14:tracePt t="45597" x="16424275" y="7407275"/>
          <p14:tracePt t="45622" x="16395700" y="7407275"/>
          <p14:tracePt t="45655" x="16368713" y="7407275"/>
          <p14:tracePt t="46169" x="16395700" y="7407275"/>
          <p14:tracePt t="46907" x="16368713" y="7407275"/>
          <p14:tracePt t="46921" x="16341725" y="7407275"/>
          <p14:tracePt t="46946" x="16313150" y="7407275"/>
          <p14:tracePt t="46953" x="16286163" y="7407275"/>
          <p14:tracePt t="46971" x="16259175" y="7407275"/>
          <p14:tracePt t="46977" x="16232188" y="7407275"/>
          <p14:tracePt t="47010" x="16203613" y="7407275"/>
          <p14:tracePt t="47025" x="16176625" y="7407275"/>
          <p14:tracePt t="47042" x="16149638" y="7407275"/>
          <p14:tracePt t="47058" x="16122650" y="7407275"/>
          <p14:tracePt t="47066" x="16094075" y="7407275"/>
          <p14:tracePt t="47124" x="16067088" y="7407275"/>
          <p14:tracePt t="47130" x="16067088" y="7378700"/>
          <p14:tracePt t="47144" x="16040100" y="7378700"/>
          <p14:tracePt t="47160" x="15984538" y="7324725"/>
          <p14:tracePt t="47177" x="15930563" y="7324725"/>
          <p14:tracePt t="47178" x="15930563" y="7296150"/>
          <p14:tracePt t="47211" x="15901988" y="7269163"/>
          <p14:tracePt t="47235" x="15875000" y="7269163"/>
          <p14:tracePt t="47242" x="15875000" y="7242175"/>
          <p14:tracePt t="47253" x="15848013" y="7242175"/>
          <p14:tracePt t="47260" x="15821025" y="7242175"/>
          <p14:tracePt t="47339" x="15848013" y="7242175"/>
          <p14:tracePt t="47356" x="15901988" y="7242175"/>
          <p14:tracePt t="47363" x="15930563" y="7242175"/>
          <p14:tracePt t="47377" x="15957550" y="7242175"/>
          <p14:tracePt t="47394" x="16011525" y="7242175"/>
          <p14:tracePt t="47395" x="16067088" y="7242175"/>
          <p14:tracePt t="47477" x="16067088" y="7215188"/>
          <p14:tracePt t="47491" x="16067088" y="7186613"/>
          <p14:tracePt t="47499" x="16011525" y="7159625"/>
          <p14:tracePt t="47511" x="15984538" y="7132638"/>
          <p14:tracePt t="47527" x="15957550" y="7050088"/>
          <p14:tracePt t="47544" x="15901988" y="6967538"/>
          <p14:tracePt t="47561" x="15875000" y="6884988"/>
          <p14:tracePt t="47577" x="15875000" y="6831013"/>
          <p14:tracePt t="47594" x="15875000" y="6802438"/>
          <p14:tracePt t="47611" x="15875000" y="6775450"/>
          <p14:tracePt t="47821" x="15875000" y="6748463"/>
          <p14:tracePt t="47845" x="15848013" y="6721475"/>
          <p14:tracePt t="47853" x="15848013" y="6692900"/>
          <p14:tracePt t="47862" x="15821025" y="6692900"/>
          <p14:tracePt t="47878" x="15792450" y="6692900"/>
          <p14:tracePt t="47900" x="15765463" y="6692900"/>
          <p14:tracePt t="47916" x="15738475" y="6692900"/>
          <p14:tracePt t="47928" x="15738475" y="6665913"/>
          <p14:tracePt t="47948" x="15709900" y="6665913"/>
          <p14:tracePt t="47964" x="15709900" y="6638925"/>
          <p14:tracePt t="47980" x="15682913" y="6638925"/>
          <p14:tracePt t="47995" x="15655925" y="6610350"/>
          <p14:tracePt t="48012" x="15628938" y="6583363"/>
          <p14:tracePt t="48037" x="15600363" y="6583363"/>
          <p14:tracePt t="48061" x="15573375" y="6583363"/>
          <p14:tracePt t="48077" x="15546388" y="6583363"/>
          <p14:tracePt t="48092" x="15546388" y="6556375"/>
          <p14:tracePt t="48102" x="15519400" y="6556375"/>
          <p14:tracePt t="48125" x="15490825" y="6556375"/>
          <p14:tracePt t="48133" x="15490825" y="6529388"/>
          <p14:tracePt t="48145" x="15463838" y="6529388"/>
          <p14:tracePt t="48161" x="15409863" y="6529388"/>
          <p14:tracePt t="48178" x="15381288" y="6529388"/>
          <p14:tracePt t="48195" x="15354300" y="6529388"/>
          <p14:tracePt t="48211" x="15327313" y="6529388"/>
          <p14:tracePt t="48230" x="15298738" y="6529388"/>
          <p14:tracePt t="48246" x="15244763" y="6529388"/>
          <p14:tracePt t="48261" x="15244763" y="6500813"/>
          <p14:tracePt t="48278" x="15189200" y="6446838"/>
          <p14:tracePt t="48279" x="15162213" y="6446838"/>
          <p14:tracePt t="48295" x="15135225" y="6419850"/>
          <p14:tracePt t="48311" x="15108238" y="6391275"/>
          <p14:tracePt t="48328" x="15052675" y="6364288"/>
          <p14:tracePt t="48345" x="15025688" y="6308725"/>
          <p14:tracePt t="48362" x="14970125" y="6308725"/>
          <p14:tracePt t="48379" x="14970125" y="6281738"/>
          <p14:tracePt t="48395" x="14943138" y="6281738"/>
          <p14:tracePt t="48412" x="14887575" y="6281738"/>
          <p14:tracePt t="48429" x="14860588" y="6254750"/>
          <p14:tracePt t="48454" x="14833600" y="6254750"/>
          <p14:tracePt t="48486" x="14806613" y="6254750"/>
          <p14:tracePt t="48518" x="14778038" y="6254750"/>
          <p14:tracePt t="48533" x="14751050" y="6254750"/>
          <p14:tracePt t="48542" x="14724063" y="6254750"/>
          <p14:tracePt t="48550" x="14695488" y="6254750"/>
          <p14:tracePt t="48561" x="14668500" y="6254750"/>
          <p14:tracePt t="48578" x="14641513" y="6199188"/>
          <p14:tracePt t="48595" x="14585950" y="6199188"/>
          <p14:tracePt t="48612" x="14558963" y="6172200"/>
          <p14:tracePt t="48629" x="14504988" y="6172200"/>
          <p14:tracePt t="48645" x="14476413" y="6145213"/>
          <p14:tracePt t="48646" x="14422438" y="6145213"/>
          <p14:tracePt t="48662" x="14393863" y="6145213"/>
          <p14:tracePt t="48663" x="14366875" y="6116638"/>
          <p14:tracePt t="48678" x="14312900" y="6089650"/>
          <p14:tracePt t="48695" x="14284325" y="6062663"/>
          <p14:tracePt t="48712" x="14230350" y="6007100"/>
          <p14:tracePt t="48729" x="14174788" y="6007100"/>
          <p14:tracePt t="48745" x="14147800" y="5980113"/>
          <p14:tracePt t="48762" x="14092238" y="5953125"/>
          <p14:tracePt t="48778" x="14038263" y="5924550"/>
          <p14:tracePt t="48795" x="13982700" y="5897563"/>
          <p14:tracePt t="48812" x="13955713" y="5897563"/>
          <p14:tracePt t="48829" x="13901738" y="5897563"/>
          <p14:tracePt t="48846" x="13873163" y="5897563"/>
          <p14:tracePt t="48870" x="13846175" y="5897563"/>
          <p14:tracePt t="48886" x="13819188" y="5897563"/>
          <p14:tracePt t="48895" x="13790613" y="5897563"/>
          <p14:tracePt t="48912" x="13763625" y="5897563"/>
          <p14:tracePt t="48929" x="13736638" y="5897563"/>
          <p14:tracePt t="48958" x="13709650" y="5897563"/>
          <p14:tracePt t="48966" x="13681075" y="5897563"/>
          <p14:tracePt t="48982" x="13681075" y="5870575"/>
          <p14:tracePt t="48996" x="13654088" y="5870575"/>
          <p14:tracePt t="49013" x="13627100" y="5870575"/>
          <p14:tracePt t="49029" x="13600113" y="5870575"/>
          <p14:tracePt t="49030" x="13571538" y="5870575"/>
          <p14:tracePt t="49054" x="13544550" y="5870575"/>
          <p14:tracePt t="49087" x="13517563" y="5870575"/>
          <p14:tracePt t="49223" x="13544550" y="5870575"/>
          <p14:tracePt t="49230" x="13571538" y="5870575"/>
          <p14:tracePt t="49238" x="13600113" y="5870575"/>
          <p14:tracePt t="49247" x="13681075" y="5870575"/>
          <p14:tracePt t="49262" x="13709650" y="5870575"/>
          <p14:tracePt t="49279" x="13790613" y="5897563"/>
          <p14:tracePt t="49280" x="13819188" y="5897563"/>
          <p14:tracePt t="49296" x="13928725" y="5953125"/>
          <p14:tracePt t="49313" x="14011275" y="6007100"/>
          <p14:tracePt t="49329" x="14092238" y="6035675"/>
          <p14:tracePt t="49346" x="14174788" y="6062663"/>
          <p14:tracePt t="49363" x="14284325" y="6116638"/>
          <p14:tracePt t="49379" x="14339888" y="6145213"/>
          <p14:tracePt t="49396" x="14422438" y="6227763"/>
          <p14:tracePt t="49412" x="14504988" y="6281738"/>
          <p14:tracePt t="49429" x="14641513" y="6364288"/>
          <p14:tracePt t="49446" x="14724063" y="6419850"/>
          <p14:tracePt t="49447" x="14778038" y="6446838"/>
          <p14:tracePt t="49463" x="14833600" y="6446838"/>
          <p14:tracePt t="49480" x="14916150" y="6473825"/>
          <p14:tracePt t="49497" x="14970125" y="6473825"/>
          <p14:tracePt t="49513" x="15025688" y="6500813"/>
          <p14:tracePt t="49529" x="15135225" y="6500813"/>
          <p14:tracePt t="49546" x="15244763" y="6529388"/>
          <p14:tracePt t="49563" x="15381288" y="6556375"/>
          <p14:tracePt t="49580" x="15409863" y="6583363"/>
          <p14:tracePt t="49596" x="15490825" y="6583363"/>
          <p14:tracePt t="49613" x="15546388" y="6638925"/>
          <p14:tracePt t="49630" x="15628938" y="6638925"/>
          <p14:tracePt t="49631" x="15655925" y="6665913"/>
          <p14:tracePt t="49646" x="15682913" y="6665913"/>
          <p14:tracePt t="49663" x="15709900" y="6665913"/>
          <p14:tracePt t="49664" x="15738475" y="6665913"/>
          <p14:tracePt t="49680" x="15765463" y="6665913"/>
          <p14:tracePt t="49697" x="15821025" y="6665913"/>
          <p14:tracePt t="49714" x="15848013" y="6665913"/>
          <p14:tracePt t="49730" x="15930563" y="6692900"/>
          <p14:tracePt t="49746" x="15957550" y="6692900"/>
          <p14:tracePt t="49763" x="15984538" y="6721475"/>
          <p14:tracePt t="49780" x="16011525" y="6721475"/>
          <p14:tracePt t="49796" x="16067088" y="6721475"/>
          <p14:tracePt t="49816" x="16094075" y="6748463"/>
          <p14:tracePt t="49832" x="16122650" y="6775450"/>
          <p14:tracePt t="49846" x="16149638" y="6775450"/>
          <p14:tracePt t="49863" x="16203613" y="6802438"/>
          <p14:tracePt t="49864" x="16232188" y="6802438"/>
          <p14:tracePt t="49880" x="16286163" y="6831013"/>
          <p14:tracePt t="49897" x="16286163" y="6858000"/>
          <p14:tracePt t="49993" x="16313150" y="6858000"/>
          <p14:tracePt t="50001" x="16341725" y="6858000"/>
          <p14:tracePt t="50014" x="16368713" y="6884988"/>
          <p14:tracePt t="50031" x="16395700" y="6884988"/>
          <p14:tracePt t="50047" x="16478250" y="6913563"/>
          <p14:tracePt t="50063" x="16560800" y="6940550"/>
          <p14:tracePt t="50080" x="16587788" y="6940550"/>
          <p14:tracePt t="50082" x="16614775" y="6940550"/>
          <p14:tracePt t="50130" x="16643350" y="6967538"/>
          <p14:tracePt t="50138" x="16697325" y="6994525"/>
          <p14:tracePt t="50148" x="16752888" y="7050088"/>
          <p14:tracePt t="50163" x="16835438" y="7105650"/>
          <p14:tracePt t="50180" x="16862425" y="7132638"/>
          <p14:tracePt t="50197" x="16862425" y="7159625"/>
          <p14:tracePt t="50214" x="16862425" y="7186613"/>
          <p14:tracePt t="50230" x="16889413" y="7186613"/>
          <p14:tracePt t="50247" x="16889413" y="7215188"/>
          <p14:tracePt t="50323" x="16889413" y="7242175"/>
          <p14:tracePt t="50338" x="16889413" y="7269163"/>
          <p14:tracePt t="50354" x="16916400" y="7296150"/>
          <p14:tracePt t="50362" x="16916400" y="7324725"/>
          <p14:tracePt t="50370" x="16916400" y="7351713"/>
          <p14:tracePt t="50386" x="16916400" y="7378700"/>
          <p14:tracePt t="50402" x="16916400" y="7407275"/>
          <p14:tracePt t="50413" x="16916400" y="7434263"/>
          <p14:tracePt t="50491" x="16916400" y="7461250"/>
          <p14:tracePt t="50683" x="16916400" y="7488238"/>
          <p14:tracePt t="50707" x="16916400" y="7516813"/>
          <p14:tracePt t="50852" x="16916400" y="7543800"/>
          <p14:tracePt t="50860" x="16916400" y="7570788"/>
          <p14:tracePt t="50868" x="16944975" y="7570788"/>
          <p14:tracePt t="50881" x="16944975" y="7599363"/>
          <p14:tracePt t="50899" x="16944975" y="7626350"/>
          <p14:tracePt t="50914" x="16971963" y="7653338"/>
          <p14:tracePt t="50939" x="16971963" y="7680325"/>
          <p14:tracePt t="51386" x="16998950" y="7735888"/>
          <p14:tracePt t="51392" x="17027525" y="7791450"/>
          <p14:tracePt t="51400" x="17054513" y="7791450"/>
          <p14:tracePt t="51414" x="17081500" y="7818438"/>
          <p14:tracePt t="51432" x="17108488" y="7872413"/>
          <p14:tracePt t="51432" x="17137063" y="7872413"/>
          <p14:tracePt t="51448" x="17137063" y="7900988"/>
          <p14:tracePt t="51465" x="17164050" y="7900988"/>
          <p14:tracePt t="51529" x="17164050" y="7927975"/>
          <p14:tracePt t="51544" x="17164050" y="7954963"/>
          <p14:tracePt t="51569" x="17164050" y="7981950"/>
          <p14:tracePt t="51593" x="17164050" y="8010525"/>
          <p14:tracePt t="51633" x="17164050" y="8037513"/>
          <p14:tracePt t="51649" x="17164050" y="8064500"/>
          <p14:tracePt t="51665" x="17164050" y="8093075"/>
          <p14:tracePt t="51738" x="17164050" y="8120063"/>
          <p14:tracePt t="51793" x="17191038" y="8120063"/>
          <p14:tracePt t="51826" x="17191038" y="8147050"/>
          <p14:tracePt t="51832" x="17218025" y="8174038"/>
          <p14:tracePt t="51849" x="17246600" y="8174038"/>
          <p14:tracePt t="51865" x="17273588" y="8202613"/>
          <p14:tracePt t="51882" x="17329150" y="8229600"/>
          <p14:tracePt t="51899" x="17356138" y="8285163"/>
          <p14:tracePt t="51915" x="17383125" y="8312150"/>
          <p14:tracePt t="51932" x="17410113" y="8339138"/>
          <p14:tracePt t="51949" x="17438688" y="8366125"/>
          <p14:tracePt t="51965" x="17438688" y="8394700"/>
          <p14:tracePt t="52025" x="17438688" y="8421688"/>
          <p14:tracePt t="52032" x="17465675" y="8421688"/>
          <p14:tracePt t="52040" x="17465675" y="8448675"/>
          <p14:tracePt t="52049" x="17465675" y="8477250"/>
          <p14:tracePt t="52065" x="17492663" y="8504238"/>
          <p14:tracePt t="52066" x="17519650" y="8504238"/>
          <p14:tracePt t="52082" x="17519650" y="8586788"/>
          <p14:tracePt t="52099" x="17548225" y="8640763"/>
          <p14:tracePt t="52115" x="17548225" y="8667750"/>
          <p14:tracePt t="52314" x="17575213" y="8667750"/>
          <p14:tracePt t="52330" x="17602200" y="8723313"/>
          <p14:tracePt t="52337" x="17629188" y="8723313"/>
          <p14:tracePt t="52349" x="17684750" y="8750300"/>
          <p14:tracePt t="52366" x="17740313" y="8778875"/>
          <p14:tracePt t="52383" x="17903825" y="8805863"/>
          <p14:tracePt t="52399" x="18095913" y="8859838"/>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21" name="Freeform 21"/>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6"/>
            <a:stretch>
              <a:fillRect t="-6260" b="-6260"/>
            </a:stretch>
          </a:blipFill>
        </p:spPr>
        <p:txBody>
          <a:bodyPr/>
          <a:lstStyle/>
          <a:p>
            <a:endParaRPr lang="en-GB"/>
          </a:p>
        </p:txBody>
      </p:sp>
      <p:sp>
        <p:nvSpPr>
          <p:cNvPr id="22" name="Freeform 22"/>
          <p:cNvSpPr/>
          <p:nvPr/>
        </p:nvSpPr>
        <p:spPr>
          <a:xfrm>
            <a:off x="2604793" y="-95481"/>
            <a:ext cx="12801697" cy="12801697"/>
          </a:xfrm>
          <a:custGeom>
            <a:avLst/>
            <a:gdLst/>
            <a:ahLst/>
            <a:cxnLst/>
            <a:rect l="l" t="t" r="r" b="b"/>
            <a:pathLst>
              <a:path w="12801697" h="12801697">
                <a:moveTo>
                  <a:pt x="0" y="0"/>
                </a:moveTo>
                <a:lnTo>
                  <a:pt x="12801698" y="0"/>
                </a:lnTo>
                <a:lnTo>
                  <a:pt x="12801698" y="12801697"/>
                </a:lnTo>
                <a:lnTo>
                  <a:pt x="0" y="12801697"/>
                </a:lnTo>
                <a:lnTo>
                  <a:pt x="0" y="0"/>
                </a:lnTo>
                <a:close/>
              </a:path>
            </a:pathLst>
          </a:custGeom>
          <a:blipFill>
            <a:blip r:embed="rId7"/>
            <a:stretch>
              <a:fillRect/>
            </a:stretch>
          </a:blipFill>
        </p:spPr>
        <p:txBody>
          <a:bodyPr/>
          <a:lstStyle/>
          <a:p>
            <a:endParaRPr lang="en-GB"/>
          </a:p>
        </p:txBody>
      </p:sp>
      <p:sp>
        <p:nvSpPr>
          <p:cNvPr id="23" name="TextBox 23"/>
          <p:cNvSpPr txBox="1"/>
          <p:nvPr/>
        </p:nvSpPr>
        <p:spPr>
          <a:xfrm>
            <a:off x="532461" y="3756662"/>
            <a:ext cx="5106662" cy="3669602"/>
          </a:xfrm>
          <a:prstGeom prst="rect">
            <a:avLst/>
          </a:prstGeom>
        </p:spPr>
        <p:txBody>
          <a:bodyPr lIns="0" tIns="0" rIns="0" bIns="0" rtlCol="0" anchor="t">
            <a:spAutoFit/>
          </a:bodyPr>
          <a:lstStyle/>
          <a:p>
            <a:pPr algn="l">
              <a:lnSpc>
                <a:spcPts val="9803"/>
              </a:lnSpc>
            </a:pPr>
            <a:r>
              <a:rPr lang="en-US" sz="6535" b="1">
                <a:solidFill>
                  <a:srgbClr val="C7382A"/>
                </a:solidFill>
                <a:latin typeface="Segoe UI Bold"/>
                <a:ea typeface="Segoe UI Bold"/>
                <a:cs typeface="Segoe UI Bold"/>
                <a:sym typeface="Segoe UI Bold"/>
              </a:rPr>
              <a:t>Transparent line source  tube</a:t>
            </a:r>
          </a:p>
        </p:txBody>
      </p:sp>
      <p:sp>
        <p:nvSpPr>
          <p:cNvPr id="24" name="TextBox 24"/>
          <p:cNvSpPr txBox="1"/>
          <p:nvPr/>
        </p:nvSpPr>
        <p:spPr>
          <a:xfrm>
            <a:off x="12152638" y="5970993"/>
            <a:ext cx="5106662" cy="3669602"/>
          </a:xfrm>
          <a:prstGeom prst="rect">
            <a:avLst/>
          </a:prstGeom>
        </p:spPr>
        <p:txBody>
          <a:bodyPr lIns="0" tIns="0" rIns="0" bIns="0" rtlCol="0" anchor="t">
            <a:spAutoFit/>
          </a:bodyPr>
          <a:lstStyle/>
          <a:p>
            <a:pPr algn="l">
              <a:lnSpc>
                <a:spcPts val="9803"/>
              </a:lnSpc>
            </a:pPr>
            <a:r>
              <a:rPr lang="en-US" sz="6535" b="1">
                <a:solidFill>
                  <a:srgbClr val="C7382A"/>
                </a:solidFill>
                <a:latin typeface="Segoe UI Bold"/>
                <a:ea typeface="Segoe UI Bold"/>
                <a:cs typeface="Segoe UI Bold"/>
                <a:sym typeface="Segoe UI Bold"/>
              </a:rPr>
              <a:t>Convenient filling of the radionuclide </a:t>
            </a:r>
          </a:p>
        </p:txBody>
      </p:sp>
      <p:pic>
        <p:nvPicPr>
          <p:cNvPr id="37" name="Audio 36">
            <a:hlinkClick r:id="" action="ppaction://media"/>
            <a:extLst>
              <a:ext uri="{FF2B5EF4-FFF2-40B4-BE49-F238E27FC236}">
                <a16:creationId xmlns:a16="http://schemas.microsoft.com/office/drawing/2014/main" id="{7A00F69A-FBC7-A78E-7EBF-6BC262784A87}"/>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19241"/>
    </mc:Choice>
    <mc:Fallback xmlns="">
      <p:transition spd="slow" advTm="19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extLst>
    <p:ext uri="{3A86A75C-4F4B-4683-9AE1-C65F6400EC91}">
      <p14:laserTraceLst xmlns:p14="http://schemas.microsoft.com/office/powerpoint/2010/main">
        <p14:tracePtLst>
          <p14:tracePt t="4653" x="7597775" y="10160000"/>
          <p14:tracePt t="4664" x="7659688" y="10055225"/>
          <p14:tracePt t="4680" x="7766050" y="9929813"/>
          <p14:tracePt t="4697" x="7870825" y="9823450"/>
          <p14:tracePt t="4714" x="7954963" y="9698038"/>
          <p14:tracePt t="4731" x="8039100" y="9593263"/>
          <p14:tracePt t="4747" x="8102600" y="9486900"/>
          <p14:tracePt t="4764" x="8166100" y="9424988"/>
          <p14:tracePt t="4765" x="8166100" y="9402763"/>
          <p14:tracePt t="4781" x="8207375" y="9361488"/>
          <p14:tracePt t="4797" x="8270875" y="9256713"/>
          <p14:tracePt t="4814" x="8291513" y="9172575"/>
          <p14:tracePt t="4831" x="8312150" y="9088438"/>
          <p14:tracePt t="4848" x="8312150" y="8982075"/>
          <p14:tracePt t="4864" x="8334375" y="8897938"/>
          <p14:tracePt t="4881" x="8334375" y="8836025"/>
          <p14:tracePt t="4898" x="8334375" y="8772525"/>
          <p14:tracePt t="4914" x="8312150" y="8751888"/>
          <p14:tracePt t="4934" x="8291513" y="8751888"/>
          <p14:tracePt t="4959" x="8270875" y="8751888"/>
          <p14:tracePt t="4966" x="8250238" y="8751888"/>
          <p14:tracePt t="4981" x="8207375" y="8751888"/>
          <p14:tracePt t="4998" x="8123238" y="8729663"/>
          <p14:tracePt t="4998" x="8081963" y="8709025"/>
          <p14:tracePt t="5014" x="8059738" y="8709025"/>
          <p14:tracePt t="5032" x="7912100" y="8688388"/>
          <p14:tracePt t="5048" x="7827963" y="8667750"/>
          <p14:tracePt t="5064" x="7659688" y="8561388"/>
          <p14:tracePt t="5081" x="7429500" y="8415338"/>
          <p14:tracePt t="5097" x="7239000" y="8308975"/>
          <p14:tracePt t="5114" x="7134225" y="8224838"/>
          <p14:tracePt t="5131" x="7070725" y="8183563"/>
          <p14:tracePt t="5148" x="7050088" y="8140700"/>
          <p14:tracePt t="5167" x="7050088" y="8120063"/>
          <p14:tracePt t="5191" x="7050088" y="8099425"/>
          <p14:tracePt t="5207" x="7050088" y="8056563"/>
          <p14:tracePt t="5215" x="7050088" y="8035925"/>
          <p14:tracePt t="5231" x="7070725" y="7972425"/>
          <p14:tracePt t="5248" x="7091363" y="7931150"/>
          <p14:tracePt t="5264" x="7154863" y="7867650"/>
          <p14:tracePt t="5281" x="7197725" y="7804150"/>
          <p14:tracePt t="5298" x="7239000" y="7720013"/>
          <p14:tracePt t="5314" x="7323138" y="7678738"/>
          <p14:tracePt t="5331" x="7407275" y="7615238"/>
          <p14:tracePt t="5348" x="7470775" y="7573963"/>
          <p14:tracePt t="5365" x="7534275" y="7551738"/>
          <p14:tracePt t="5382" x="7554913" y="7531100"/>
          <p14:tracePt t="5383" x="7597775" y="7510463"/>
          <p14:tracePt t="5398" x="7618413" y="7489825"/>
          <p14:tracePt t="5415" x="7681913" y="7446963"/>
          <p14:tracePt t="5416" x="7681913" y="7426325"/>
          <p14:tracePt t="5431" x="7702550" y="7426325"/>
          <p14:tracePt t="5432" x="7723188" y="7405688"/>
          <p14:tracePt t="5448" x="7743825" y="7383463"/>
          <p14:tracePt t="5465" x="7766050" y="7362825"/>
          <p14:tracePt t="5482" x="7786688" y="7342188"/>
          <p14:tracePt t="5498" x="7827963" y="7321550"/>
          <p14:tracePt t="5515" x="7850188" y="7299325"/>
          <p14:tracePt t="5532" x="7891463" y="7258050"/>
          <p14:tracePt t="5548" x="7975600" y="7194550"/>
          <p14:tracePt t="5565" x="8039100" y="7153275"/>
          <p14:tracePt t="5582" x="8123238" y="7089775"/>
          <p14:tracePt t="5598" x="8228013" y="7069138"/>
          <p14:tracePt t="5615" x="8270875" y="7026275"/>
          <p14:tracePt t="5616" x="8312150" y="7026275"/>
          <p14:tracePt t="5631" x="8334375" y="7026275"/>
          <p14:tracePt t="5632" x="8355013" y="7005638"/>
          <p14:tracePt t="5649" x="8375650" y="6985000"/>
          <p14:tracePt t="5665" x="8418513" y="6962775"/>
          <p14:tracePt t="5682" x="8459788" y="6942138"/>
          <p14:tracePt t="5699" x="8502650" y="6900863"/>
          <p14:tracePt t="5715" x="8564563" y="6858000"/>
          <p14:tracePt t="5732" x="8648700" y="6815138"/>
          <p14:tracePt t="5748" x="8732838" y="6773863"/>
          <p14:tracePt t="5765" x="8818563" y="6753225"/>
          <p14:tracePt t="5782" x="8859838" y="6710363"/>
          <p14:tracePt t="5798" x="8923338" y="6689725"/>
          <p14:tracePt t="5815" x="8964613" y="6669088"/>
          <p14:tracePt t="5833" x="9048750" y="6646863"/>
          <p14:tracePt t="5848" x="9070975" y="6626225"/>
          <p14:tracePt t="5850" x="9112250" y="6626225"/>
          <p14:tracePt t="5865" x="9132888" y="6605588"/>
          <p14:tracePt t="5866" x="9155113" y="6584950"/>
          <p14:tracePt t="5881" x="9217025" y="6562725"/>
          <p14:tracePt t="5898" x="9259888" y="6542088"/>
          <p14:tracePt t="5915" x="9301163" y="6542088"/>
          <p14:tracePt t="5932" x="9323388" y="6542088"/>
          <p14:tracePt t="5949" x="9385300" y="6500813"/>
          <p14:tracePt t="5965" x="9469438" y="6478588"/>
          <p14:tracePt t="5982" x="9555163" y="6437313"/>
          <p14:tracePt t="5999" x="9659938" y="6394450"/>
          <p14:tracePt t="6015" x="9785350" y="6353175"/>
          <p14:tracePt t="6032" x="9912350" y="6310313"/>
          <p14:tracePt t="6049" x="9953625" y="6310313"/>
          <p14:tracePt t="6050" x="9975850" y="6289675"/>
          <p14:tracePt t="6065" x="10017125" y="6269038"/>
          <p14:tracePt t="6083" x="10059988" y="6248400"/>
          <p14:tracePt t="6099" x="10080625" y="6248400"/>
          <p14:tracePt t="6116" x="10101263" y="6248400"/>
          <p14:tracePt t="6332" x="10080625" y="6248400"/>
          <p14:tracePt t="6347" x="10037763" y="6248400"/>
          <p14:tracePt t="6355" x="10017125" y="6248400"/>
          <p14:tracePt t="6366" x="9975850" y="6269038"/>
          <p14:tracePt t="6382" x="9912350" y="6310313"/>
          <p14:tracePt t="6399" x="9869488" y="6332538"/>
          <p14:tracePt t="6416" x="9807575" y="6394450"/>
          <p14:tracePt t="6432" x="9680575" y="6457950"/>
          <p14:tracePt t="6449" x="9596438" y="6500813"/>
          <p14:tracePt t="6466" x="9469438" y="6562725"/>
          <p14:tracePt t="6466" x="9428163" y="6605588"/>
          <p14:tracePt t="6482" x="9385300" y="6605588"/>
          <p14:tracePt t="6483" x="9344025" y="6626225"/>
          <p14:tracePt t="6499" x="9280525" y="6669088"/>
          <p14:tracePt t="6516" x="9217025" y="6689725"/>
          <p14:tracePt t="6532" x="9155113" y="6710363"/>
          <p14:tracePt t="6549" x="9091613" y="6731000"/>
          <p14:tracePt t="6566" x="9048750" y="6753225"/>
          <p14:tracePt t="6582" x="8986838" y="6773863"/>
          <p14:tracePt t="6599" x="8923338" y="6794500"/>
          <p14:tracePt t="6616" x="8818563" y="6858000"/>
          <p14:tracePt t="6632" x="8755063" y="6878638"/>
          <p14:tracePt t="6649" x="8691563" y="6900863"/>
          <p14:tracePt t="6666" x="8648700" y="6921500"/>
          <p14:tracePt t="6683" x="8607425" y="6942138"/>
          <p14:tracePt t="6699" x="8586788" y="6942138"/>
          <p14:tracePt t="6701" x="8564563" y="6962775"/>
          <p14:tracePt t="6716" x="8459788" y="7005638"/>
          <p14:tracePt t="6733" x="8312150" y="7069138"/>
          <p14:tracePt t="6749" x="8143875" y="7173913"/>
          <p14:tracePt t="6766" x="7997825" y="7237413"/>
          <p14:tracePt t="6783" x="7870825" y="7299325"/>
          <p14:tracePt t="6799" x="7807325" y="7342188"/>
          <p14:tracePt t="6816" x="7786688" y="7383463"/>
          <p14:tracePt t="6833" x="7766050" y="7383463"/>
          <p14:tracePt t="6850" x="7743825" y="7405688"/>
          <p14:tracePt t="6866" x="7723188" y="7405688"/>
          <p14:tracePt t="6885" x="7702550" y="7405688"/>
          <p14:tracePt t="6899" x="7702550" y="7426325"/>
          <p14:tracePt t="6917" x="7659688" y="7446963"/>
          <p14:tracePt t="6933" x="7639050" y="7446963"/>
          <p14:tracePt t="6949" x="7597775" y="7489825"/>
          <p14:tracePt t="6966" x="7575550" y="7510463"/>
          <p14:tracePt t="6983" x="7534275" y="7531100"/>
          <p14:tracePt t="6999" x="7513638" y="7551738"/>
          <p14:tracePt t="7016" x="7491413" y="7573963"/>
          <p14:tracePt t="7033" x="7470775" y="7594600"/>
          <p14:tracePt t="7053" x="7450138" y="7615238"/>
          <p14:tracePt t="7086" x="7450138" y="7635875"/>
          <p14:tracePt t="7102" x="7450138" y="7658100"/>
          <p14:tracePt t="7118" x="7450138" y="7678738"/>
          <p14:tracePt t="7134" x="7450138" y="7699375"/>
          <p14:tracePt t="7143" x="7470775" y="7699375"/>
          <p14:tracePt t="7150" x="7491413" y="7699375"/>
          <p14:tracePt t="7166" x="7534275" y="7720013"/>
          <p14:tracePt t="7183" x="7681913" y="7783513"/>
          <p14:tracePt t="7200" x="7766050" y="7826375"/>
          <p14:tracePt t="7216" x="7934325" y="7888288"/>
          <p14:tracePt t="7233" x="8059738" y="7951788"/>
          <p14:tracePt t="7250" x="8207375" y="7994650"/>
          <p14:tracePt t="7267" x="8312150" y="8035925"/>
          <p14:tracePt t="7283" x="8418513" y="8056563"/>
          <p14:tracePt t="7300" x="8502650" y="8078788"/>
          <p14:tracePt t="7317" x="8543925" y="8078788"/>
          <p14:tracePt t="7318" x="8586788" y="8099425"/>
          <p14:tracePt t="7334" x="8607425" y="8099425"/>
          <p14:tracePt t="7350" x="8648700" y="8120063"/>
          <p14:tracePt t="7351" x="8670925" y="8120063"/>
          <p14:tracePt t="7367" x="8712200" y="8140700"/>
          <p14:tracePt t="7383" x="8775700" y="8140700"/>
          <p14:tracePt t="7400" x="8859838" y="8183563"/>
          <p14:tracePt t="7417" x="8964613" y="8204200"/>
          <p14:tracePt t="7433" x="9132888" y="8224838"/>
          <p14:tracePt t="7450" x="9364663" y="8224838"/>
          <p14:tracePt t="7467" x="9639300" y="8267700"/>
          <p14:tracePt t="7483" x="9869488" y="8308975"/>
          <p14:tracePt t="7500" x="10017125" y="8331200"/>
          <p14:tracePt t="7517" x="10121900" y="8351838"/>
          <p14:tracePt t="7533" x="10164763" y="8351838"/>
          <p14:tracePt t="7550" x="10228263" y="8393113"/>
          <p14:tracePt t="7567" x="10312400" y="8415338"/>
          <p14:tracePt t="7584" x="10375900" y="8456613"/>
          <p14:tracePt t="7601" x="10460038" y="8499475"/>
          <p14:tracePt t="7617" x="10544175" y="8561388"/>
          <p14:tracePt t="7633" x="10606088" y="8624888"/>
          <p14:tracePt t="7650" x="10648950" y="8667750"/>
          <p14:tracePt t="7667" x="10690225" y="8688388"/>
          <p14:tracePt t="7684" x="10690225" y="8729663"/>
          <p14:tracePt t="7700" x="10712450" y="8729663"/>
          <p14:tracePt t="7720" x="10712450" y="8751888"/>
          <p14:tracePt t="7833" x="10712450" y="8772525"/>
          <p14:tracePt t="7841" x="10712450" y="8793163"/>
          <p14:tracePt t="7850" x="10712450" y="8813800"/>
          <p14:tracePt t="7867" x="10712450" y="8856663"/>
          <p14:tracePt t="7884" x="10648950" y="8920163"/>
          <p14:tracePt t="7901" x="10606088" y="8982075"/>
          <p14:tracePt t="7917" x="10564813" y="9024938"/>
          <p14:tracePt t="7934" x="10521950" y="9066213"/>
          <p14:tracePt t="7951" x="10437813" y="9109075"/>
          <p14:tracePt t="7967" x="10333038" y="9172575"/>
          <p14:tracePt t="7984" x="10206038" y="9234488"/>
          <p14:tracePt t="7985" x="10144125" y="9234488"/>
          <p14:tracePt t="8001" x="10080625" y="9256713"/>
          <p14:tracePt t="8002" x="10017125" y="9318625"/>
          <p14:tracePt t="8017" x="9891713" y="9361488"/>
          <p14:tracePt t="8034" x="9807575" y="9424988"/>
          <p14:tracePt t="8051" x="9764713" y="9445625"/>
          <p14:tracePt t="8052" x="9723438" y="9466263"/>
          <p14:tracePt t="8067" x="9680575" y="9486900"/>
          <p14:tracePt t="8084" x="9659938" y="9486900"/>
          <p14:tracePt t="8101" x="9639300" y="9486900"/>
          <p14:tracePt t="9160" x="9259888" y="9593263"/>
          <p14:tracePt t="9168" x="9070975" y="9655175"/>
          <p14:tracePt t="9175" x="8775700" y="9761538"/>
          <p14:tracePt t="9184" x="8523288" y="9802813"/>
          <p14:tracePt t="9202" x="7975600" y="9929813"/>
          <p14:tracePt t="9218" x="7345363" y="10160000"/>
          <p14:tracePt t="9488" x="693738" y="10098088"/>
          <p14:tracePt t="9502" x="693738" y="9991725"/>
          <p14:tracePt t="9518" x="693738" y="9677400"/>
          <p14:tracePt t="9536" x="693738" y="9340850"/>
          <p14:tracePt t="9537" x="693738" y="9150350"/>
          <p14:tracePt t="9552" x="693738" y="9004300"/>
          <p14:tracePt t="9553" x="693738" y="8836025"/>
          <p14:tracePt t="9569" x="715963" y="8709025"/>
          <p14:tracePt t="9570" x="757238" y="8561388"/>
          <p14:tracePt t="9586" x="841375" y="8331200"/>
          <p14:tracePt t="9602" x="925513" y="8140700"/>
          <p14:tracePt t="9619" x="1052513" y="8015288"/>
          <p14:tracePt t="9636" x="1136650" y="7951788"/>
          <p14:tracePt t="9652" x="1262063" y="7867650"/>
          <p14:tracePt t="9669" x="1346200" y="7826375"/>
          <p14:tracePt t="9685" x="1409700" y="7804150"/>
          <p14:tracePt t="9702" x="1452563" y="7783513"/>
          <p14:tracePt t="9719" x="1514475" y="7762875"/>
          <p14:tracePt t="9736" x="1620838" y="7720013"/>
          <p14:tracePt t="9737" x="1684338" y="7699375"/>
          <p14:tracePt t="9752" x="1768475" y="7699375"/>
          <p14:tracePt t="9754" x="1830388" y="7678738"/>
          <p14:tracePt t="9769" x="1893888" y="7678738"/>
          <p14:tracePt t="9770" x="1936750" y="7658100"/>
          <p14:tracePt t="9786" x="1957388" y="7658100"/>
          <p14:tracePt t="9786" x="1998663" y="7635875"/>
          <p14:tracePt t="9803" x="2062163" y="7615238"/>
          <p14:tracePt t="9819" x="2166938" y="7594600"/>
          <p14:tracePt t="9836" x="2314575" y="7551738"/>
          <p14:tracePt t="9853" x="2482850" y="7510463"/>
          <p14:tracePt t="9869" x="2673350" y="7489825"/>
          <p14:tracePt t="9886" x="2819400" y="7467600"/>
          <p14:tracePt t="9903" x="2903538" y="7446963"/>
          <p14:tracePt t="9919" x="2967038" y="7446963"/>
          <p14:tracePt t="9936" x="3051175" y="7405688"/>
          <p14:tracePt t="9953" x="3198813" y="7362825"/>
          <p14:tracePt t="9954" x="3262313" y="7299325"/>
          <p14:tracePt t="9969" x="3387725" y="7258050"/>
          <p14:tracePt t="9971" x="3471863" y="7194550"/>
          <p14:tracePt t="9986" x="3640138" y="7131050"/>
          <p14:tracePt t="9987" x="3724275" y="7089775"/>
          <p14:tracePt t="10002" x="3830638" y="7026275"/>
          <p14:tracePt t="10003" x="3871913" y="6962775"/>
          <p14:tracePt t="10020" x="3978275" y="6858000"/>
          <p14:tracePt t="10036" x="4062413" y="6753225"/>
          <p14:tracePt t="10053" x="4103688" y="6646863"/>
          <p14:tracePt t="10069" x="4167188" y="6562725"/>
          <p14:tracePt t="10086" x="4208463" y="6457950"/>
          <p14:tracePt t="10103" x="4251325" y="6394450"/>
          <p14:tracePt t="10119" x="4271963" y="6332538"/>
          <p14:tracePt t="10136" x="4314825" y="6310313"/>
          <p14:tracePt t="10153" x="4335463" y="6248400"/>
          <p14:tracePt t="10169" x="4376738" y="6226175"/>
          <p14:tracePt t="10186" x="4440238" y="6164263"/>
          <p14:tracePt t="10187" x="4524375" y="6100763"/>
          <p14:tracePt t="10203" x="4567238" y="6100763"/>
          <p14:tracePt t="10204" x="4629150" y="6057900"/>
          <p14:tracePt t="10219" x="4692650" y="6037263"/>
          <p14:tracePt t="10236" x="4713288" y="6037263"/>
          <p14:tracePt t="10277" x="4713288" y="6080125"/>
          <p14:tracePt t="10284" x="4713288" y="6142038"/>
          <p14:tracePt t="10292" x="4672013" y="6248400"/>
          <p14:tracePt t="10303" x="4651375" y="6310313"/>
          <p14:tracePt t="10320" x="4608513" y="6478588"/>
          <p14:tracePt t="10336" x="4567238" y="6626225"/>
          <p14:tracePt t="10353" x="4503738" y="6815138"/>
          <p14:tracePt t="10370" x="4483100" y="6878638"/>
          <p14:tracePt t="10386" x="4483100" y="6921500"/>
          <p14:tracePt t="10403" x="4483100" y="6942138"/>
          <p14:tracePt t="10452" x="4483100" y="6962775"/>
          <p14:tracePt t="10460" x="4483100" y="6985000"/>
          <p14:tracePt t="10469" x="4483100" y="7005638"/>
          <p14:tracePt t="10492" x="4483100" y="7046913"/>
          <p14:tracePt t="10503" x="4460875" y="7089775"/>
          <p14:tracePt t="10520" x="4460875" y="7131050"/>
          <p14:tracePt t="10536" x="4460875" y="7215188"/>
          <p14:tracePt t="10553" x="4460875" y="7258050"/>
          <p14:tracePt t="10570" x="4460875" y="7342188"/>
          <p14:tracePt t="10586" x="4460875" y="7383463"/>
          <p14:tracePt t="10603" x="4460875" y="7405688"/>
          <p14:tracePt t="10663" x="4503738" y="7405688"/>
          <p14:tracePt t="10678" x="4545013" y="7405688"/>
          <p14:tracePt t="10685" x="4608513" y="7405688"/>
          <p14:tracePt t="10693" x="4672013" y="7405688"/>
          <p14:tracePt t="10703" x="4692650" y="7383463"/>
          <p14:tracePt t="10720" x="4799013" y="7362825"/>
          <p14:tracePt t="10737" x="4903788" y="7362825"/>
          <p14:tracePt t="10753" x="4987925" y="7342188"/>
          <p14:tracePt t="10770" x="5051425" y="7321550"/>
          <p14:tracePt t="10786" x="5113338" y="7299325"/>
          <p14:tracePt t="10803" x="5197475" y="7278688"/>
          <p14:tracePt t="10820" x="5324475" y="7215188"/>
          <p14:tracePt t="10837" x="5429250" y="7194550"/>
          <p14:tracePt t="10838" x="5492750" y="7173913"/>
          <p14:tracePt t="10853" x="5556250" y="7153275"/>
          <p14:tracePt t="10854" x="5597525" y="7131050"/>
          <p14:tracePt t="10870" x="5681663" y="7110413"/>
          <p14:tracePt t="10887" x="5724525" y="7089775"/>
          <p14:tracePt t="10903" x="5829300" y="7026275"/>
          <p14:tracePt t="10920" x="5956300" y="7005638"/>
          <p14:tracePt t="10937" x="6061075" y="6985000"/>
          <p14:tracePt t="10953" x="6165850" y="6962775"/>
          <p14:tracePt t="10970" x="6249988" y="6921500"/>
          <p14:tracePt t="10987" x="6313488" y="6900863"/>
          <p14:tracePt t="11004" x="6354763" y="6878638"/>
          <p14:tracePt t="11021" x="6418263" y="6858000"/>
          <p14:tracePt t="11037" x="6461125" y="6815138"/>
          <p14:tracePt t="11054" x="6524625" y="6773863"/>
          <p14:tracePt t="11055" x="6565900" y="6731000"/>
          <p14:tracePt t="11070" x="6586538" y="6710363"/>
          <p14:tracePt t="11072" x="6608763" y="6689725"/>
          <p14:tracePt t="11087" x="6629400" y="6669088"/>
          <p14:tracePt t="11104" x="6692900" y="6646863"/>
          <p14:tracePt t="11120" x="6734175" y="6605588"/>
          <p14:tracePt t="11137" x="6797675" y="6562725"/>
          <p14:tracePt t="11154" x="6861175" y="6521450"/>
          <p14:tracePt t="11171" x="6945313" y="6478588"/>
          <p14:tracePt t="11187" x="7007225" y="6416675"/>
          <p14:tracePt t="11204" x="7091363" y="6373813"/>
          <p14:tracePt t="11220" x="7154863" y="6353175"/>
          <p14:tracePt t="11237" x="7218363" y="6310313"/>
          <p14:tracePt t="11254" x="7281863" y="6289675"/>
          <p14:tracePt t="11255" x="7302500" y="6269038"/>
          <p14:tracePt t="11270" x="7345363" y="6269038"/>
          <p14:tracePt t="11287" x="7366000" y="6248400"/>
          <p14:tracePt t="11288" x="7386638" y="6248400"/>
          <p14:tracePt t="11304" x="7407275" y="6226175"/>
          <p14:tracePt t="11305" x="7429500" y="6226175"/>
          <p14:tracePt t="11321" x="7470775" y="6205538"/>
          <p14:tracePt t="11322" x="7491413" y="6205538"/>
          <p14:tracePt t="11337" x="7575550" y="6142038"/>
          <p14:tracePt t="11354" x="7659688" y="6080125"/>
          <p14:tracePt t="11370" x="7786688" y="6016625"/>
          <p14:tracePt t="11387" x="7912100" y="5953125"/>
          <p14:tracePt t="11404" x="8018463" y="5889625"/>
          <p14:tracePt t="11421" x="8102600" y="5848350"/>
          <p14:tracePt t="11437" x="8143875" y="5805488"/>
          <p14:tracePt t="11454" x="8228013" y="5764213"/>
          <p14:tracePt t="11471" x="8291513" y="5700713"/>
          <p14:tracePt t="11472" x="8334375" y="5700713"/>
          <p14:tracePt t="11487" x="8355013" y="5659438"/>
          <p14:tracePt t="11504" x="8396288" y="5637213"/>
          <p14:tracePt t="11537" x="8418513" y="5637213"/>
          <p14:tracePt t="11544" x="8418513" y="5616575"/>
          <p14:tracePt t="11635" x="8396288" y="5616575"/>
          <p14:tracePt t="11641" x="8375650" y="5616575"/>
          <p14:tracePt t="11657" x="8334375" y="5637213"/>
          <p14:tracePt t="11671" x="8270875" y="5659438"/>
          <p14:tracePt t="11688" x="8207375" y="5680075"/>
          <p14:tracePt t="11705" x="8123238" y="5721350"/>
          <p14:tracePt t="11706" x="8081963" y="5743575"/>
          <p14:tracePt t="11721" x="7997825" y="5784850"/>
          <p14:tracePt t="11738" x="7912100" y="5827713"/>
          <p14:tracePt t="11755" x="7827963" y="5889625"/>
          <p14:tracePt t="11771" x="7743825" y="5953125"/>
          <p14:tracePt t="11788" x="7639050" y="6016625"/>
          <p14:tracePt t="11804" x="7575550" y="6057900"/>
          <p14:tracePt t="11821" x="7513638" y="6100763"/>
          <p14:tracePt t="11838" x="7429500" y="6121400"/>
          <p14:tracePt t="11855" x="7386638" y="6142038"/>
          <p14:tracePt t="11871" x="7302500" y="6164263"/>
          <p14:tracePt t="11888" x="7218363" y="6226175"/>
          <p14:tracePt t="11905" x="7070725" y="6269038"/>
          <p14:tracePt t="11906" x="7070725" y="6289675"/>
          <p14:tracePt t="11921" x="7029450" y="6289675"/>
          <p14:tracePt t="11922" x="6986588" y="6310313"/>
          <p14:tracePt t="11937" x="6923088" y="6332538"/>
          <p14:tracePt t="11938" x="6881813" y="6353175"/>
          <p14:tracePt t="11954" x="6777038" y="6416675"/>
          <p14:tracePt t="11971" x="6629400" y="6457950"/>
          <p14:tracePt t="11988" x="6524625" y="6521450"/>
          <p14:tracePt t="12005" x="6418263" y="6584950"/>
          <p14:tracePt t="12021" x="6334125" y="6646863"/>
          <p14:tracePt t="12038" x="6270625" y="6669088"/>
          <p14:tracePt t="12055" x="6249988" y="6669088"/>
          <p14:tracePt t="12072" x="6229350" y="6689725"/>
          <p14:tracePt t="12088" x="6208713" y="6689725"/>
          <p14:tracePt t="12105" x="6186488" y="6689725"/>
          <p14:tracePt t="12122" x="6145213" y="6710363"/>
          <p14:tracePt t="12123" x="6124575" y="6710363"/>
          <p14:tracePt t="12138" x="6102350" y="6710363"/>
          <p14:tracePt t="12139" x="6081713" y="6710363"/>
          <p14:tracePt t="12155" x="6040438" y="6710363"/>
          <p14:tracePt t="12156" x="6018213" y="6731000"/>
          <p14:tracePt t="12172" x="5997575" y="6731000"/>
          <p14:tracePt t="12173" x="5956300" y="6731000"/>
          <p14:tracePt t="12189" x="5892800" y="6753225"/>
          <p14:tracePt t="12205" x="5808663" y="6773863"/>
          <p14:tracePt t="12222" x="5745163" y="6815138"/>
          <p14:tracePt t="12238" x="5640388" y="6858000"/>
          <p14:tracePt t="12255" x="5576888" y="6900863"/>
          <p14:tracePt t="12272" x="5492750" y="6900863"/>
          <p14:tracePt t="12288" x="5449888" y="6962775"/>
          <p14:tracePt t="12305" x="5365750" y="6985000"/>
          <p14:tracePt t="12322" x="5303838" y="7026275"/>
          <p14:tracePt t="12323" x="5281613" y="7046913"/>
          <p14:tracePt t="12338" x="5260975" y="7046913"/>
          <p14:tracePt t="12355" x="5219700" y="7069138"/>
          <p14:tracePt t="12582" x="5219700" y="7046913"/>
          <p14:tracePt t="12589" x="5219700" y="7026275"/>
          <p14:tracePt t="12596" x="5219700" y="6985000"/>
          <p14:tracePt t="12606" x="5240338" y="6942138"/>
          <p14:tracePt t="12622" x="5303838" y="6710363"/>
          <p14:tracePt t="12638" x="5324475" y="6416675"/>
          <p14:tracePt t="12655" x="5324475" y="6164263"/>
          <p14:tracePt t="12672" x="5324475" y="5953125"/>
          <p14:tracePt t="12689" x="5345113" y="5805488"/>
          <p14:tracePt t="12705" x="5365750" y="5680075"/>
          <p14:tracePt t="12722" x="5408613" y="5553075"/>
          <p14:tracePt t="12739" x="5429250" y="5448300"/>
          <p14:tracePt t="12755" x="5472113" y="5364163"/>
          <p14:tracePt t="12772" x="5472113" y="5300663"/>
          <p14:tracePt t="12773" x="5472113" y="5259388"/>
          <p14:tracePt t="12788" x="5472113" y="5238750"/>
          <p14:tracePt t="12869" x="5449888" y="5238750"/>
          <p14:tracePt t="12877" x="5429250" y="5238750"/>
          <p14:tracePt t="12889" x="5387975" y="5259388"/>
          <p14:tracePt t="12906" x="5365750" y="5259388"/>
          <p14:tracePt t="12922" x="5324475" y="5259388"/>
          <p14:tracePt t="12939" x="5281613" y="5300663"/>
          <p14:tracePt t="12956" x="5260975" y="5322888"/>
          <p14:tracePt t="12972" x="5135563" y="5407025"/>
          <p14:tracePt t="12989" x="5072063" y="5448300"/>
          <p14:tracePt t="12991" x="4987925" y="5532438"/>
          <p14:tracePt t="13008" x="4903788" y="5616575"/>
          <p14:tracePt t="13022" x="4840288" y="5659438"/>
          <p14:tracePt t="13022" x="4799013" y="5700713"/>
          <p14:tracePt t="13039" x="4713288" y="5764213"/>
          <p14:tracePt t="13055" x="4651375" y="5827713"/>
          <p14:tracePt t="13072" x="4587875" y="5848350"/>
          <p14:tracePt t="13089" x="4483100" y="5911850"/>
          <p14:tracePt t="13106" x="4398963" y="5973763"/>
          <p14:tracePt t="13123" x="4314825" y="6037263"/>
          <p14:tracePt t="13139" x="4208463" y="6100763"/>
          <p14:tracePt t="13156" x="4103688" y="6121400"/>
          <p14:tracePt t="13172" x="4019550" y="6164263"/>
          <p14:tracePt t="13189" x="3956050" y="6164263"/>
          <p14:tracePt t="13206" x="3935413" y="6184900"/>
          <p14:tracePt t="13231" x="3914775" y="6205538"/>
          <p14:tracePt t="13240" x="3914775" y="6226175"/>
          <p14:tracePt t="13256" x="3851275" y="6226175"/>
          <p14:tracePt t="13273" x="3787775" y="6248400"/>
          <p14:tracePt t="13289" x="3746500" y="6248400"/>
          <p14:tracePt t="13306" x="3703638" y="6248400"/>
          <p14:tracePt t="13322" x="3683000" y="6269038"/>
          <p14:tracePt t="13339" x="3662363" y="6269038"/>
          <p14:tracePt t="13356" x="3619500" y="6289675"/>
          <p14:tracePt t="13373" x="3556000" y="6289675"/>
          <p14:tracePt t="13389" x="3514725" y="6289675"/>
          <p14:tracePt t="13406" x="3451225" y="6289675"/>
          <p14:tracePt t="13408" x="3430588" y="6289675"/>
          <p14:tracePt t="13423" x="3387725" y="6289675"/>
          <p14:tracePt t="13439" x="3367088" y="6289675"/>
          <p14:tracePt t="13440" x="3346450" y="6289675"/>
          <p14:tracePt t="13456" x="3303588" y="6289675"/>
          <p14:tracePt t="13473" x="3262313" y="6289675"/>
          <p14:tracePt t="13489" x="3219450" y="6289675"/>
          <p14:tracePt t="13506" x="3178175" y="6289675"/>
          <p14:tracePt t="13523" x="3155950" y="6289675"/>
          <p14:tracePt t="13539" x="3135313" y="6289675"/>
          <p14:tracePt t="13586" x="3114675" y="6289675"/>
          <p14:tracePt t="13608" x="3114675" y="6269038"/>
          <p14:tracePt t="13616" x="3094038" y="6269038"/>
          <p14:tracePt t="13632" x="3094038" y="6226175"/>
          <p14:tracePt t="13640" x="3071813" y="6226175"/>
          <p14:tracePt t="13656" x="3071813" y="6205538"/>
          <p14:tracePt t="13673" x="3051175" y="6184900"/>
          <p14:tracePt t="13674" x="3030538" y="6164263"/>
          <p14:tracePt t="13690" x="3030538" y="6142038"/>
          <p14:tracePt t="13706" x="3009900" y="6100763"/>
          <p14:tracePt t="13723" x="2987675" y="6037263"/>
          <p14:tracePt t="13740" x="2967038" y="5973763"/>
          <p14:tracePt t="13756" x="2946400" y="5932488"/>
          <p14:tracePt t="13773" x="2946400" y="5868988"/>
          <p14:tracePt t="13790" x="2925763" y="5805488"/>
          <p14:tracePt t="13807" x="2925763" y="5721350"/>
          <p14:tracePt t="13823" x="2903538" y="5659438"/>
          <p14:tracePt t="13840" x="2903538" y="5532438"/>
          <p14:tracePt t="13841" x="2862263" y="5448300"/>
          <p14:tracePt t="13856" x="2862263" y="5407025"/>
          <p14:tracePt t="13857" x="2862263" y="5364163"/>
          <p14:tracePt t="13873" x="2841625" y="5238750"/>
          <p14:tracePt t="13891" x="2798763" y="5154613"/>
          <p14:tracePt t="13906" x="2798763" y="5091113"/>
          <p14:tracePt t="13923" x="2798763" y="5070475"/>
          <p14:tracePt t="13940" x="2798763" y="4986338"/>
          <p14:tracePt t="13956" x="2798763" y="4922838"/>
          <p14:tracePt t="13973" x="2798763" y="4879975"/>
          <p14:tracePt t="13990" x="2798763" y="4838700"/>
          <p14:tracePt t="14007" x="2841625" y="4795838"/>
          <p14:tracePt t="14023" x="2841625" y="4733925"/>
          <p14:tracePt t="14040" x="2862263" y="4733925"/>
          <p14:tracePt t="14057" x="2862263" y="4711700"/>
          <p14:tracePt t="14391" x="2862263" y="4818063"/>
          <p14:tracePt t="14400" x="2862263" y="4879975"/>
          <p14:tracePt t="14408" x="2862263" y="4964113"/>
          <p14:tracePt t="14424" x="2798763" y="5259388"/>
          <p14:tracePt t="14441" x="2714625" y="5575300"/>
          <p14:tracePt t="14457" x="2630488" y="5953125"/>
          <p14:tracePt t="14474" x="2566988" y="6248400"/>
          <p14:tracePt t="14491" x="2525713" y="6457950"/>
          <p14:tracePt t="14507" x="2505075" y="6605588"/>
          <p14:tracePt t="14524" x="2482850" y="6753225"/>
          <p14:tracePt t="14541" x="2420938" y="6837363"/>
          <p14:tracePt t="14542" x="2420938" y="6878638"/>
          <p14:tracePt t="14557" x="2420938" y="6921500"/>
          <p14:tracePt t="14558" x="2420938" y="6962775"/>
          <p14:tracePt t="14574" x="2420938" y="6985000"/>
          <p14:tracePt t="14574" x="2420938" y="7005638"/>
          <p14:tracePt t="14591" x="2420938" y="7026275"/>
          <p14:tracePt t="14608" x="2420938" y="7046913"/>
          <p14:tracePt t="14624" x="2420938" y="7110413"/>
          <p14:tracePt t="14640" x="2482850" y="7215188"/>
          <p14:tracePt t="14657" x="2566988" y="7299325"/>
          <p14:tracePt t="14674" x="2651125" y="7426325"/>
          <p14:tracePt t="14691" x="2757488" y="7510463"/>
          <p14:tracePt t="14707" x="2841625" y="7551738"/>
          <p14:tracePt t="14724" x="2925763" y="7573963"/>
          <p14:tracePt t="14741" x="3030538" y="7573963"/>
          <p14:tracePt t="14757" x="3198813" y="7467600"/>
          <p14:tracePt t="14774" x="3409950" y="7383463"/>
          <p14:tracePt t="14776" x="3514725" y="7299325"/>
          <p14:tracePt t="14791" x="3662363" y="7215188"/>
          <p14:tracePt t="14792" x="3808413" y="7131050"/>
          <p14:tracePt t="14808" x="4062413" y="6985000"/>
          <p14:tracePt t="14824" x="4271963" y="6837363"/>
          <p14:tracePt t="14841" x="4440238" y="6731000"/>
          <p14:tracePt t="14858" x="4567238" y="6646863"/>
          <p14:tracePt t="14874" x="4672013" y="6562725"/>
          <p14:tracePt t="14891" x="4756150" y="6521450"/>
          <p14:tracePt t="14907" x="4840288" y="6478588"/>
          <p14:tracePt t="14924" x="4967288" y="6416675"/>
          <p14:tracePt t="14941" x="5029200" y="6373813"/>
          <p14:tracePt t="14957" x="5113338" y="6332538"/>
          <p14:tracePt t="14974" x="5176838" y="6332538"/>
          <p14:tracePt t="14991" x="5219700" y="6332538"/>
          <p14:tracePt t="14993" x="5240338" y="6332538"/>
          <p14:tracePt t="15028" x="5260975" y="6332538"/>
          <p14:tracePt t="15032" x="5260975" y="6353175"/>
          <p14:tracePt t="15041" x="5260975" y="6373813"/>
          <p14:tracePt t="15057" x="5281613" y="6457950"/>
          <p14:tracePt t="15074" x="5281613" y="6542088"/>
          <p14:tracePt t="15091" x="5303838" y="6605588"/>
          <p14:tracePt t="15108" x="5303838" y="6689725"/>
          <p14:tracePt t="15124" x="5303838" y="6794500"/>
          <p14:tracePt t="15141" x="5303838" y="6900863"/>
          <p14:tracePt t="15158" x="5281613" y="6962775"/>
          <p14:tracePt t="15174" x="5219700" y="7069138"/>
          <p14:tracePt t="15191" x="5113338" y="7153275"/>
          <p14:tracePt t="15208" x="5051425" y="7215188"/>
          <p14:tracePt t="15209" x="5008563" y="7237413"/>
          <p14:tracePt t="15224" x="5008563" y="7258050"/>
          <p14:tracePt t="15337" x="5008563" y="7237413"/>
          <p14:tracePt t="15345" x="5051425" y="7237413"/>
          <p14:tracePt t="15357" x="5051425" y="7194550"/>
          <p14:tracePt t="15374" x="5092700" y="7173913"/>
          <p14:tracePt t="15391" x="5156200" y="7110413"/>
          <p14:tracePt t="15408" x="5176838" y="7069138"/>
          <p14:tracePt t="15425" x="5219700" y="7026275"/>
          <p14:tracePt t="15426" x="5240338" y="7005638"/>
          <p14:tracePt t="15441" x="5260975" y="7005638"/>
          <p14:tracePt t="15442" x="5281613" y="6962775"/>
          <p14:tracePt t="15458" x="5324475" y="6942138"/>
          <p14:tracePt t="15459" x="5345113" y="6942138"/>
          <p14:tracePt t="15475" x="5387975" y="6921500"/>
          <p14:tracePt t="15492" x="5408613" y="6900863"/>
          <p14:tracePt t="15579" x="5429250" y="6900863"/>
          <p14:tracePt t="15603" x="5472113" y="6900863"/>
          <p14:tracePt t="15610" x="5492750" y="6900863"/>
          <p14:tracePt t="15618" x="5534025" y="6900863"/>
          <p14:tracePt t="15634" x="5576888" y="6900863"/>
          <p14:tracePt t="15642" x="5619750" y="6878638"/>
          <p14:tracePt t="15658" x="5661025" y="6858000"/>
          <p14:tracePt t="15675" x="5745163" y="6837363"/>
          <p14:tracePt t="15692" x="5788025" y="6815138"/>
          <p14:tracePt t="15708" x="5808663" y="6794500"/>
          <p14:tracePt t="15725" x="5849938" y="6794500"/>
          <p14:tracePt t="15742" x="5872163" y="6794500"/>
          <p14:tracePt t="15758" x="5892800" y="6773863"/>
          <p14:tracePt t="15775" x="5913438" y="6753225"/>
          <p14:tracePt t="15803" x="5934075" y="6753225"/>
          <p14:tracePt t="15836" x="5956300" y="6753225"/>
          <p14:tracePt t="15843" x="5976938" y="6731000"/>
          <p14:tracePt t="15851" x="5997575" y="6731000"/>
          <p14:tracePt t="15867" x="6018213" y="6710363"/>
          <p14:tracePt t="15875" x="6061075" y="6710363"/>
          <p14:tracePt t="15892" x="6081713" y="6710363"/>
          <p14:tracePt t="15908" x="6081713" y="6689725"/>
          <p14:tracePt t="15925" x="6124575" y="6669088"/>
          <p14:tracePt t="15948" x="6145213" y="6669088"/>
          <p14:tracePt t="15958" x="6186488" y="6669088"/>
          <p14:tracePt t="15975" x="6249988" y="6626225"/>
          <p14:tracePt t="15992" x="6397625" y="6605588"/>
          <p14:tracePt t="16009" x="6502400" y="6562725"/>
          <p14:tracePt t="16026" x="6692900" y="6542088"/>
          <p14:tracePt t="16043" x="6861175" y="6500813"/>
          <p14:tracePt t="16045" x="6881813" y="6478588"/>
          <p14:tracePt t="16059" x="6986588" y="6457950"/>
          <p14:tracePt t="16060" x="7007225" y="6457950"/>
          <p14:tracePt t="16075" x="7070725" y="6437313"/>
          <p14:tracePt t="16076" x="7113588" y="6416675"/>
          <p14:tracePt t="16092" x="7177088" y="6416675"/>
          <p14:tracePt t="16109" x="7239000" y="6373813"/>
          <p14:tracePt t="16125" x="7281863" y="6353175"/>
          <p14:tracePt t="16143" x="7302500" y="6353175"/>
          <p14:tracePt t="16326" x="7323138" y="6332538"/>
          <p14:tracePt t="16333" x="7345363" y="6310313"/>
          <p14:tracePt t="16343" x="7345363" y="6269038"/>
          <p14:tracePt t="16359" x="7366000" y="6226175"/>
          <p14:tracePt t="16376" x="7386638" y="6164263"/>
          <p14:tracePt t="16393" x="7386638" y="6121400"/>
          <p14:tracePt t="16409" x="7407275" y="6100763"/>
          <p14:tracePt t="16426" x="7407275" y="6080125"/>
          <p14:tracePt t="16442" x="7407275" y="6057900"/>
          <p14:tracePt t="16459" x="7429500" y="6016625"/>
          <p14:tracePt t="16476" x="7450138" y="5973763"/>
          <p14:tracePt t="16493" x="7470775" y="5932488"/>
          <p14:tracePt t="16510" x="7491413" y="5911850"/>
          <p14:tracePt t="16511" x="7513638" y="5889625"/>
          <p14:tracePt t="16526" x="7534275" y="5848350"/>
          <p14:tracePt t="16543" x="7554913" y="5827713"/>
          <p14:tracePt t="16559" x="7575550" y="5805488"/>
          <p14:tracePt t="16560" x="7575550" y="5784850"/>
          <p14:tracePt t="16576" x="7618413" y="5743575"/>
          <p14:tracePt t="16593" x="7639050" y="5721350"/>
          <p14:tracePt t="16610" x="7639050" y="5700713"/>
          <p14:tracePt t="16626" x="7659688" y="5680075"/>
          <p14:tracePt t="16643" x="7681913" y="5659438"/>
          <p14:tracePt t="16659" x="7702550" y="5637213"/>
          <p14:tracePt t="16676" x="7702550" y="5616575"/>
          <p14:tracePt t="16693" x="7723188" y="5616575"/>
          <p14:tracePt t="16694" x="7766050" y="5595938"/>
          <p14:tracePt t="16710" x="7807325" y="5575300"/>
          <p14:tracePt t="16726" x="7850188" y="5553075"/>
          <p14:tracePt t="16743" x="7912100" y="5511800"/>
          <p14:tracePt t="16759" x="7997825" y="5448300"/>
          <p14:tracePt t="16776" x="8059738" y="5384800"/>
          <p14:tracePt t="16793" x="8143875" y="5343525"/>
          <p14:tracePt t="16810" x="8228013" y="5280025"/>
          <p14:tracePt t="16826" x="8291513" y="5216525"/>
          <p14:tracePt t="16843" x="8375650" y="5154613"/>
          <p14:tracePt t="16860" x="8439150" y="5070475"/>
          <p14:tracePt t="16876" x="8480425" y="4986338"/>
          <p14:tracePt t="16893" x="8502650" y="4964113"/>
          <p14:tracePt t="16953" x="8480425" y="4964113"/>
          <p14:tracePt t="16960" x="8439150" y="4964113"/>
          <p14:tracePt t="16967" x="8396288" y="4964113"/>
          <p14:tracePt t="16976" x="8312150" y="5006975"/>
          <p14:tracePt t="16993" x="8018463" y="5091113"/>
          <p14:tracePt t="17010" x="7766050" y="5195888"/>
          <p14:tracePt t="17026" x="7491413" y="5322888"/>
          <p14:tracePt t="17043" x="7218363" y="5468938"/>
          <p14:tracePt t="17060" x="6986588" y="5575300"/>
          <p14:tracePt t="17076" x="6777038" y="5680075"/>
          <p14:tracePt t="17093" x="6524625" y="5805488"/>
          <p14:tracePt t="17110" x="6249988" y="5953125"/>
          <p14:tracePt t="17126" x="5892800" y="6121400"/>
          <p14:tracePt t="17143" x="5513388" y="6289675"/>
          <p14:tracePt t="17144" x="5303838" y="6373813"/>
          <p14:tracePt t="17160" x="5156200" y="6478588"/>
          <p14:tracePt t="17161" x="4945063" y="6562725"/>
          <p14:tracePt t="17177" x="4587875" y="6710363"/>
          <p14:tracePt t="17194" x="4314825" y="6837363"/>
          <p14:tracePt t="17210" x="4040188" y="7026275"/>
          <p14:tracePt t="17227" x="3703638" y="7215188"/>
          <p14:tracePt t="17243" x="3325813" y="7446963"/>
          <p14:tracePt t="17260" x="2882900" y="7699375"/>
          <p14:tracePt t="17276" x="2420938" y="7931150"/>
          <p14:tracePt t="17293" x="2082800" y="8140700"/>
          <p14:tracePt t="17310" x="1852613" y="8288338"/>
          <p14:tracePt t="17327" x="1725613" y="8372475"/>
          <p14:tracePt t="17343" x="1641475" y="8520113"/>
          <p14:tracePt t="17344" x="1600200" y="8583613"/>
          <p14:tracePt t="17361" x="1493838" y="8836025"/>
          <p14:tracePt t="17377" x="1389063" y="9109075"/>
          <p14:tracePt t="17393" x="1346200" y="9382125"/>
          <p14:tracePt t="17410" x="1346200" y="9571038"/>
          <p14:tracePt t="17426" x="1389063" y="9782175"/>
          <p14:tracePt t="17443" x="1473200" y="9971088"/>
          <p14:tracePt t="17460" x="1620838" y="10160000"/>
          <p14:tracePt t="17787" x="2630488" y="9634538"/>
          <p14:tracePt t="17795" x="2335213" y="9109075"/>
          <p14:tracePt t="17810" x="2146300" y="8793163"/>
          <p14:tracePt t="17827" x="1200150" y="7153275"/>
          <p14:tracePt t="17844" x="863600" y="6226175"/>
          <p14:tracePt t="17860" x="652463" y="5575300"/>
          <p14:tracePt t="17877" x="568325" y="5111750"/>
          <p14:tracePt t="17894" x="484188" y="4606925"/>
          <p14:tracePt t="17911" x="400050" y="4249738"/>
          <p14:tracePt t="17927" x="315913" y="3765550"/>
          <p14:tracePt t="17944" x="315913" y="3408363"/>
          <p14:tracePt t="17960" x="336550" y="3008313"/>
          <p14:tracePt t="17961" x="379413" y="2776538"/>
          <p14:tracePt t="17977" x="441325" y="2503488"/>
          <p14:tracePt t="17978" x="525463" y="2251075"/>
          <p14:tracePt t="17994" x="652463" y="1871663"/>
          <p14:tracePt t="17995" x="757238" y="1577975"/>
          <p14:tracePt t="18010" x="947738" y="1030288"/>
          <p14:tracePt t="18011" x="1093788" y="67310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21" name="Freeform 21"/>
          <p:cNvSpPr/>
          <p:nvPr/>
        </p:nvSpPr>
        <p:spPr>
          <a:xfrm>
            <a:off x="8721636" y="1871012"/>
            <a:ext cx="8779785" cy="5044795"/>
          </a:xfrm>
          <a:custGeom>
            <a:avLst/>
            <a:gdLst/>
            <a:ahLst/>
            <a:cxnLst/>
            <a:rect l="l" t="t" r="r" b="b"/>
            <a:pathLst>
              <a:path w="8779785" h="5044795">
                <a:moveTo>
                  <a:pt x="0" y="0"/>
                </a:moveTo>
                <a:lnTo>
                  <a:pt x="8779785" y="0"/>
                </a:lnTo>
                <a:lnTo>
                  <a:pt x="8779785" y="5044795"/>
                </a:lnTo>
                <a:lnTo>
                  <a:pt x="0" y="5044795"/>
                </a:lnTo>
                <a:lnTo>
                  <a:pt x="0" y="0"/>
                </a:lnTo>
                <a:close/>
              </a:path>
            </a:pathLst>
          </a:custGeom>
          <a:blipFill>
            <a:blip r:embed="rId6"/>
            <a:stretch>
              <a:fillRect/>
            </a:stretch>
          </a:blipFill>
        </p:spPr>
        <p:txBody>
          <a:bodyPr/>
          <a:lstStyle/>
          <a:p>
            <a:endParaRPr lang="en-GB"/>
          </a:p>
        </p:txBody>
      </p:sp>
      <p:sp>
        <p:nvSpPr>
          <p:cNvPr id="22" name="TextBox 22"/>
          <p:cNvSpPr txBox="1"/>
          <p:nvPr/>
        </p:nvSpPr>
        <p:spPr>
          <a:xfrm>
            <a:off x="537286" y="3672545"/>
            <a:ext cx="15566787" cy="7152856"/>
          </a:xfrm>
          <a:prstGeom prst="rect">
            <a:avLst/>
          </a:prstGeom>
        </p:spPr>
        <p:txBody>
          <a:bodyPr lIns="0" tIns="0" rIns="0" bIns="0" rtlCol="0" anchor="t">
            <a:spAutoFit/>
          </a:bodyPr>
          <a:lstStyle/>
          <a:p>
            <a:pPr algn="l">
              <a:lnSpc>
                <a:spcPts val="6612"/>
              </a:lnSpc>
            </a:pPr>
            <a:r>
              <a:rPr lang="en-US" sz="4408" b="1" dirty="0">
                <a:solidFill>
                  <a:srgbClr val="615C5D"/>
                </a:solidFill>
                <a:latin typeface="Segoe UI Bold"/>
                <a:ea typeface="Segoe UI Bold"/>
                <a:cs typeface="Segoe UI Bold"/>
                <a:sym typeface="Segoe UI Bold"/>
              </a:rPr>
              <a:t>How to use</a:t>
            </a:r>
          </a:p>
          <a:p>
            <a:pPr marL="669289" lvl="1" indent="-334645" algn="l">
              <a:lnSpc>
                <a:spcPts val="5765"/>
              </a:lnSpc>
              <a:buFont typeface="Arial"/>
              <a:buChar char="•"/>
            </a:pPr>
            <a:r>
              <a:rPr lang="en-US" sz="3099" b="1" dirty="0">
                <a:solidFill>
                  <a:srgbClr val="615C5D"/>
                </a:solidFill>
                <a:latin typeface="Segoe UI Bold"/>
                <a:ea typeface="Segoe UI Bold"/>
                <a:cs typeface="Segoe UI Bold"/>
                <a:sym typeface="Segoe UI Bold"/>
              </a:rPr>
              <a:t>Position the VERTO on the patient couch.</a:t>
            </a:r>
          </a:p>
          <a:p>
            <a:pPr marL="669289" lvl="1" indent="-334645" algn="l">
              <a:lnSpc>
                <a:spcPts val="5765"/>
              </a:lnSpc>
              <a:buFont typeface="Arial"/>
              <a:buChar char="•"/>
            </a:pPr>
            <a:r>
              <a:rPr lang="en-US" sz="3099" b="1" dirty="0">
                <a:solidFill>
                  <a:srgbClr val="615C5D"/>
                </a:solidFill>
                <a:latin typeface="Segoe UI Bold"/>
                <a:ea typeface="Segoe UI Bold"/>
                <a:cs typeface="Segoe UI Bold"/>
                <a:sym typeface="Segoe UI Bold"/>
              </a:rPr>
              <a:t>Plug the VERTO into the mains power.</a:t>
            </a:r>
          </a:p>
          <a:p>
            <a:pPr marL="669289" lvl="1" indent="-334645" algn="l">
              <a:lnSpc>
                <a:spcPts val="5765"/>
              </a:lnSpc>
              <a:buFont typeface="Arial"/>
              <a:buChar char="•"/>
            </a:pPr>
            <a:r>
              <a:rPr lang="en-US" sz="3099" b="1" dirty="0">
                <a:solidFill>
                  <a:srgbClr val="615C5D"/>
                </a:solidFill>
                <a:latin typeface="Segoe UI Bold"/>
                <a:ea typeface="Segoe UI Bold"/>
                <a:cs typeface="Segoe UI Bold"/>
                <a:sym typeface="Segoe UI Bold"/>
              </a:rPr>
              <a:t>Fill the line source with radionuclide.</a:t>
            </a:r>
          </a:p>
          <a:p>
            <a:pPr marL="669289" lvl="1" indent="-334645" algn="l">
              <a:lnSpc>
                <a:spcPts val="5765"/>
              </a:lnSpc>
              <a:buFont typeface="Arial"/>
              <a:buChar char="•"/>
            </a:pPr>
            <a:r>
              <a:rPr lang="en-US" sz="3099" b="1" dirty="0">
                <a:solidFill>
                  <a:srgbClr val="615C5D"/>
                </a:solidFill>
                <a:latin typeface="Segoe UI Bold"/>
                <a:ea typeface="Segoe UI Bold"/>
                <a:cs typeface="Segoe UI Bold"/>
                <a:sym typeface="Segoe UI Bold"/>
              </a:rPr>
              <a:t>Insert the line source into the attenuator. (and line source mask if in use)</a:t>
            </a:r>
          </a:p>
          <a:p>
            <a:pPr marL="669289" lvl="1" indent="-334645" algn="l">
              <a:lnSpc>
                <a:spcPts val="5765"/>
              </a:lnSpc>
              <a:buFont typeface="Arial"/>
              <a:buChar char="•"/>
            </a:pPr>
            <a:r>
              <a:rPr lang="en-US" sz="3099" b="1" dirty="0">
                <a:solidFill>
                  <a:srgbClr val="615C5D"/>
                </a:solidFill>
                <a:latin typeface="Segoe UI Bold"/>
                <a:ea typeface="Segoe UI Bold"/>
                <a:cs typeface="Segoe UI Bold"/>
                <a:sym typeface="Segoe UI Bold"/>
              </a:rPr>
              <a:t>Using the touch screen, select a </a:t>
            </a:r>
            <a:r>
              <a:rPr lang="en-US" sz="3099" b="1" dirty="0" err="1">
                <a:solidFill>
                  <a:srgbClr val="615C5D"/>
                </a:solidFill>
                <a:latin typeface="Segoe UI Bold"/>
                <a:ea typeface="Segoe UI Bold"/>
                <a:cs typeface="Segoe UI Bold"/>
                <a:sym typeface="Segoe UI Bold"/>
              </a:rPr>
              <a:t>progam</a:t>
            </a:r>
            <a:r>
              <a:rPr lang="en-US" sz="3099" b="1" dirty="0">
                <a:solidFill>
                  <a:srgbClr val="615C5D"/>
                </a:solidFill>
                <a:latin typeface="Segoe UI Bold"/>
                <a:ea typeface="Segoe UI Bold"/>
                <a:cs typeface="Segoe UI Bold"/>
                <a:sym typeface="Segoe UI Bold"/>
              </a:rPr>
              <a:t> along with any other program adjustments (e.g. duration, delayed start), and then press ‘start’. </a:t>
            </a:r>
          </a:p>
          <a:p>
            <a:pPr marL="669289" lvl="1" indent="-334645" algn="l">
              <a:lnSpc>
                <a:spcPts val="5765"/>
              </a:lnSpc>
              <a:buFont typeface="Arial"/>
              <a:buChar char="•"/>
            </a:pPr>
            <a:r>
              <a:rPr lang="en-US" sz="3099" b="1" dirty="0">
                <a:solidFill>
                  <a:srgbClr val="615C5D"/>
                </a:solidFill>
                <a:latin typeface="Segoe UI Bold"/>
                <a:ea typeface="Segoe UI Bold"/>
                <a:cs typeface="Segoe UI Bold"/>
                <a:sym typeface="Segoe UI Bold"/>
              </a:rPr>
              <a:t>If you need to abort the program during its run-time, press the ‘stop button’</a:t>
            </a:r>
          </a:p>
          <a:p>
            <a:pPr algn="l">
              <a:lnSpc>
                <a:spcPts val="4491"/>
              </a:lnSpc>
            </a:pPr>
            <a:endParaRPr lang="en-US" sz="3099" b="1" dirty="0">
              <a:solidFill>
                <a:srgbClr val="615C5D"/>
              </a:solidFill>
              <a:latin typeface="Segoe UI Bold"/>
              <a:ea typeface="Segoe UI Bold"/>
              <a:cs typeface="Segoe UI Bold"/>
              <a:sym typeface="Segoe UI Bold"/>
            </a:endParaRPr>
          </a:p>
          <a:p>
            <a:pPr algn="l">
              <a:lnSpc>
                <a:spcPts val="4491"/>
              </a:lnSpc>
            </a:pPr>
            <a:endParaRPr lang="en-US" sz="3099" b="1" dirty="0">
              <a:solidFill>
                <a:srgbClr val="615C5D"/>
              </a:solidFill>
              <a:latin typeface="Segoe UI Bold"/>
              <a:ea typeface="Segoe UI Bold"/>
              <a:cs typeface="Segoe UI Bold"/>
              <a:sym typeface="Segoe UI Bold"/>
            </a:endParaRPr>
          </a:p>
        </p:txBody>
      </p:sp>
      <p:sp>
        <p:nvSpPr>
          <p:cNvPr id="23" name="Freeform 23"/>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7"/>
            <a:stretch>
              <a:fillRect t="-6260" b="-6260"/>
            </a:stretch>
          </a:blipFill>
        </p:spPr>
        <p:txBody>
          <a:bodyPr/>
          <a:lstStyle/>
          <a:p>
            <a:endParaRPr lang="en-GB"/>
          </a:p>
        </p:txBody>
      </p:sp>
      <p:pic>
        <p:nvPicPr>
          <p:cNvPr id="58" name="Audio 57">
            <a:hlinkClick r:id="" action="ppaction://media"/>
            <a:extLst>
              <a:ext uri="{FF2B5EF4-FFF2-40B4-BE49-F238E27FC236}">
                <a16:creationId xmlns:a16="http://schemas.microsoft.com/office/drawing/2014/main" id="{65F30732-28BE-7EA2-857E-2C23032608FB}"/>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62287"/>
    </mc:Choice>
    <mc:Fallback xmlns="">
      <p:transition spd="slow" advTm="62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462416">
            <a:off x="1192041" y="2124458"/>
            <a:ext cx="32225" cy="14078"/>
            <a:chOff x="0" y="0"/>
            <a:chExt cx="46838" cy="20462"/>
          </a:xfrm>
        </p:grpSpPr>
        <p:sp>
          <p:nvSpPr>
            <p:cNvPr id="3" name="Freeform 3"/>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4" name="TextBox 4"/>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5" name="Group 5"/>
          <p:cNvGrpSpPr/>
          <p:nvPr/>
        </p:nvGrpSpPr>
        <p:grpSpPr>
          <a:xfrm rot="-1462416">
            <a:off x="1188793" y="2118727"/>
            <a:ext cx="32225" cy="14078"/>
            <a:chOff x="0" y="0"/>
            <a:chExt cx="46838" cy="20462"/>
          </a:xfrm>
        </p:grpSpPr>
        <p:sp>
          <p:nvSpPr>
            <p:cNvPr id="6" name="Freeform 6"/>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solidFill>
              <a:srgbClr val="C7382A"/>
            </a:solidFill>
          </p:spPr>
          <p:txBody>
            <a:bodyPr/>
            <a:lstStyle/>
            <a:p>
              <a:endParaRPr lang="en-GB"/>
            </a:p>
          </p:txBody>
        </p:sp>
        <p:sp>
          <p:nvSpPr>
            <p:cNvPr id="7" name="TextBox 7"/>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8" name="Group 8"/>
          <p:cNvGrpSpPr/>
          <p:nvPr/>
        </p:nvGrpSpPr>
        <p:grpSpPr>
          <a:xfrm rot="-1462416">
            <a:off x="1192041" y="2127101"/>
            <a:ext cx="32225" cy="14078"/>
            <a:chOff x="0" y="0"/>
            <a:chExt cx="46838" cy="20462"/>
          </a:xfrm>
        </p:grpSpPr>
        <p:sp>
          <p:nvSpPr>
            <p:cNvPr id="9" name="Freeform 9"/>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0" name="TextBox 10"/>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1" name="Group 11"/>
          <p:cNvGrpSpPr/>
          <p:nvPr/>
        </p:nvGrpSpPr>
        <p:grpSpPr>
          <a:xfrm rot="-1462416">
            <a:off x="1192041" y="2121798"/>
            <a:ext cx="32225" cy="14078"/>
            <a:chOff x="0" y="0"/>
            <a:chExt cx="46838" cy="20462"/>
          </a:xfrm>
        </p:grpSpPr>
        <p:sp>
          <p:nvSpPr>
            <p:cNvPr id="12" name="Freeform 12"/>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3" name="TextBox 13"/>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4" name="Group 14"/>
          <p:cNvGrpSpPr/>
          <p:nvPr/>
        </p:nvGrpSpPr>
        <p:grpSpPr>
          <a:xfrm rot="-1462416">
            <a:off x="1188793" y="2121798"/>
            <a:ext cx="32225" cy="14078"/>
            <a:chOff x="0" y="0"/>
            <a:chExt cx="46838" cy="20462"/>
          </a:xfrm>
        </p:grpSpPr>
        <p:sp>
          <p:nvSpPr>
            <p:cNvPr id="15" name="Freeform 15"/>
            <p:cNvSpPr/>
            <p:nvPr/>
          </p:nvSpPr>
          <p:spPr>
            <a:xfrm>
              <a:off x="0" y="0"/>
              <a:ext cx="46838" cy="20462"/>
            </a:xfrm>
            <a:custGeom>
              <a:avLst/>
              <a:gdLst/>
              <a:ahLst/>
              <a:cxnLst/>
              <a:rect l="l" t="t" r="r" b="b"/>
              <a:pathLst>
                <a:path w="46838" h="20462">
                  <a:moveTo>
                    <a:pt x="0" y="0"/>
                  </a:moveTo>
                  <a:lnTo>
                    <a:pt x="46838" y="0"/>
                  </a:lnTo>
                  <a:lnTo>
                    <a:pt x="46838" y="20462"/>
                  </a:lnTo>
                  <a:lnTo>
                    <a:pt x="0" y="20462"/>
                  </a:lnTo>
                  <a:close/>
                </a:path>
              </a:pathLst>
            </a:custGeom>
            <a:gradFill rotWithShape="1">
              <a:gsLst>
                <a:gs pos="0">
                  <a:srgbClr val="C7382A">
                    <a:alpha val="100000"/>
                  </a:srgbClr>
                </a:gs>
                <a:gs pos="100000">
                  <a:srgbClr val="FF8FD7">
                    <a:alpha val="0"/>
                  </a:srgbClr>
                </a:gs>
              </a:gsLst>
              <a:lin ang="5400000"/>
            </a:gradFill>
          </p:spPr>
          <p:txBody>
            <a:bodyPr/>
            <a:lstStyle/>
            <a:p>
              <a:endParaRPr lang="en-GB"/>
            </a:p>
          </p:txBody>
        </p:sp>
        <p:sp>
          <p:nvSpPr>
            <p:cNvPr id="16" name="TextBox 16"/>
            <p:cNvSpPr txBox="1"/>
            <p:nvPr/>
          </p:nvSpPr>
          <p:spPr>
            <a:xfrm>
              <a:off x="0" y="-104775"/>
              <a:ext cx="46838" cy="125237"/>
            </a:xfrm>
            <a:prstGeom prst="rect">
              <a:avLst/>
            </a:prstGeom>
          </p:spPr>
          <p:txBody>
            <a:bodyPr lIns="50800" tIns="50800" rIns="50800" bIns="50800" rtlCol="0" anchor="ctr"/>
            <a:lstStyle/>
            <a:p>
              <a:pPr algn="ctr">
                <a:lnSpc>
                  <a:spcPts val="7000"/>
                </a:lnSpc>
              </a:pPr>
              <a:endParaRPr/>
            </a:p>
          </p:txBody>
        </p:sp>
      </p:grpSp>
      <p:grpSp>
        <p:nvGrpSpPr>
          <p:cNvPr id="17" name="Group 17"/>
          <p:cNvGrpSpPr/>
          <p:nvPr/>
        </p:nvGrpSpPr>
        <p:grpSpPr>
          <a:xfrm>
            <a:off x="-308" y="0"/>
            <a:ext cx="19748447" cy="1552520"/>
            <a:chOff x="0" y="0"/>
            <a:chExt cx="5201237" cy="408894"/>
          </a:xfrm>
        </p:grpSpPr>
        <p:sp>
          <p:nvSpPr>
            <p:cNvPr id="18" name="Freeform 18"/>
            <p:cNvSpPr/>
            <p:nvPr/>
          </p:nvSpPr>
          <p:spPr>
            <a:xfrm>
              <a:off x="0" y="0"/>
              <a:ext cx="5201237" cy="408894"/>
            </a:xfrm>
            <a:custGeom>
              <a:avLst/>
              <a:gdLst/>
              <a:ahLst/>
              <a:cxnLst/>
              <a:rect l="l" t="t" r="r" b="b"/>
              <a:pathLst>
                <a:path w="5201237" h="408894">
                  <a:moveTo>
                    <a:pt x="0" y="0"/>
                  </a:moveTo>
                  <a:lnTo>
                    <a:pt x="5201237" y="0"/>
                  </a:lnTo>
                  <a:lnTo>
                    <a:pt x="5201237" y="408894"/>
                  </a:lnTo>
                  <a:lnTo>
                    <a:pt x="0" y="408894"/>
                  </a:lnTo>
                  <a:close/>
                </a:path>
              </a:pathLst>
            </a:custGeom>
            <a:solidFill>
              <a:srgbClr val="C7382A"/>
            </a:solidFill>
          </p:spPr>
          <p:txBody>
            <a:bodyPr/>
            <a:lstStyle/>
            <a:p>
              <a:endParaRPr lang="en-GB"/>
            </a:p>
          </p:txBody>
        </p:sp>
        <p:sp>
          <p:nvSpPr>
            <p:cNvPr id="19" name="TextBox 19"/>
            <p:cNvSpPr txBox="1"/>
            <p:nvPr/>
          </p:nvSpPr>
          <p:spPr>
            <a:xfrm>
              <a:off x="0" y="-47625"/>
              <a:ext cx="5201237" cy="456519"/>
            </a:xfrm>
            <a:prstGeom prst="rect">
              <a:avLst/>
            </a:prstGeom>
          </p:spPr>
          <p:txBody>
            <a:bodyPr lIns="50800" tIns="50800" rIns="50800" bIns="50800" rtlCol="0" anchor="ctr"/>
            <a:lstStyle/>
            <a:p>
              <a:pPr algn="ctr">
                <a:lnSpc>
                  <a:spcPts val="3110"/>
                </a:lnSpc>
              </a:pPr>
              <a:endParaRPr/>
            </a:p>
          </p:txBody>
        </p:sp>
      </p:grpSp>
      <p:sp>
        <p:nvSpPr>
          <p:cNvPr id="20" name="Freeform 20"/>
          <p:cNvSpPr/>
          <p:nvPr/>
        </p:nvSpPr>
        <p:spPr>
          <a:xfrm>
            <a:off x="0" y="0"/>
            <a:ext cx="6171584" cy="1523556"/>
          </a:xfrm>
          <a:custGeom>
            <a:avLst/>
            <a:gdLst/>
            <a:ahLst/>
            <a:cxnLst/>
            <a:rect l="l" t="t" r="r" b="b"/>
            <a:pathLst>
              <a:path w="6171584" h="1523556">
                <a:moveTo>
                  <a:pt x="0" y="0"/>
                </a:moveTo>
                <a:lnTo>
                  <a:pt x="6171584" y="0"/>
                </a:lnTo>
                <a:lnTo>
                  <a:pt x="6171584" y="1523556"/>
                </a:lnTo>
                <a:lnTo>
                  <a:pt x="0" y="1523556"/>
                </a:lnTo>
                <a:lnTo>
                  <a:pt x="0" y="0"/>
                </a:lnTo>
                <a:close/>
              </a:path>
            </a:pathLst>
          </a:custGeom>
          <a:blipFill>
            <a:blip r:embed="rId5"/>
            <a:stretch>
              <a:fillRect r="-196325" b="-3155"/>
            </a:stretch>
          </a:blipFill>
        </p:spPr>
        <p:txBody>
          <a:bodyPr/>
          <a:lstStyle/>
          <a:p>
            <a:endParaRPr lang="en-GB"/>
          </a:p>
        </p:txBody>
      </p:sp>
      <p:sp>
        <p:nvSpPr>
          <p:cNvPr id="21" name="Freeform 21"/>
          <p:cNvSpPr/>
          <p:nvPr/>
        </p:nvSpPr>
        <p:spPr>
          <a:xfrm>
            <a:off x="291614" y="1724973"/>
            <a:ext cx="3448775" cy="1660214"/>
          </a:xfrm>
          <a:custGeom>
            <a:avLst/>
            <a:gdLst/>
            <a:ahLst/>
            <a:cxnLst/>
            <a:rect l="l" t="t" r="r" b="b"/>
            <a:pathLst>
              <a:path w="3448775" h="1660214">
                <a:moveTo>
                  <a:pt x="0" y="0"/>
                </a:moveTo>
                <a:lnTo>
                  <a:pt x="3448776" y="0"/>
                </a:lnTo>
                <a:lnTo>
                  <a:pt x="3448776" y="1660214"/>
                </a:lnTo>
                <a:lnTo>
                  <a:pt x="0" y="1660214"/>
                </a:lnTo>
                <a:lnTo>
                  <a:pt x="0" y="0"/>
                </a:lnTo>
                <a:close/>
              </a:path>
            </a:pathLst>
          </a:custGeom>
          <a:blipFill>
            <a:blip r:embed="rId6"/>
            <a:stretch>
              <a:fillRect t="-6260" b="-6260"/>
            </a:stretch>
          </a:blipFill>
        </p:spPr>
        <p:txBody>
          <a:bodyPr/>
          <a:lstStyle/>
          <a:p>
            <a:endParaRPr lang="en-GB"/>
          </a:p>
        </p:txBody>
      </p:sp>
      <p:sp>
        <p:nvSpPr>
          <p:cNvPr id="22" name="TextBox 22"/>
          <p:cNvSpPr txBox="1"/>
          <p:nvPr/>
        </p:nvSpPr>
        <p:spPr>
          <a:xfrm>
            <a:off x="658251" y="3659682"/>
            <a:ext cx="16828064" cy="6248348"/>
          </a:xfrm>
          <a:prstGeom prst="rect">
            <a:avLst/>
          </a:prstGeom>
        </p:spPr>
        <p:txBody>
          <a:bodyPr lIns="0" tIns="0" rIns="0" bIns="0" rtlCol="0" anchor="t">
            <a:spAutoFit/>
          </a:bodyPr>
          <a:lstStyle/>
          <a:p>
            <a:pPr algn="l">
              <a:lnSpc>
                <a:spcPts val="7605"/>
              </a:lnSpc>
              <a:spcBef>
                <a:spcPct val="0"/>
              </a:spcBef>
            </a:pPr>
            <a:r>
              <a:rPr lang="en-US" sz="4088" b="1">
                <a:solidFill>
                  <a:srgbClr val="615C5D"/>
                </a:solidFill>
                <a:latin typeface="Segoe UI Bold"/>
                <a:ea typeface="Segoe UI Bold"/>
                <a:cs typeface="Segoe UI Bold"/>
                <a:sym typeface="Segoe UI Bold"/>
              </a:rPr>
              <a:t>P</a:t>
            </a:r>
            <a:r>
              <a:rPr lang="en-US" sz="4088" b="1" u="none" strike="noStrike">
                <a:solidFill>
                  <a:srgbClr val="615C5D"/>
                </a:solidFill>
                <a:latin typeface="Segoe UI Bold"/>
                <a:ea typeface="Segoe UI Bold"/>
                <a:cs typeface="Segoe UI Bold"/>
                <a:sym typeface="Segoe UI Bold"/>
              </a:rPr>
              <a:t>rogram options:</a:t>
            </a:r>
          </a:p>
          <a:p>
            <a:pPr marL="547479" lvl="1" indent="-273740" algn="l">
              <a:lnSpc>
                <a:spcPts val="5274"/>
              </a:lnSpc>
              <a:buAutoNum type="arabicPeriod"/>
            </a:pPr>
            <a:r>
              <a:rPr lang="en-US" sz="2535" b="1" u="none" strike="noStrike">
                <a:solidFill>
                  <a:srgbClr val="615C5D"/>
                </a:solidFill>
                <a:latin typeface="Segoe UI Bold"/>
                <a:ea typeface="Segoe UI Bold"/>
                <a:cs typeface="Segoe UI Bold"/>
                <a:sym typeface="Segoe UI Bold"/>
              </a:rPr>
              <a:t> CENTRING - Allows the user to check scanning arm accuracy, the arm moves to the centre position marked on the VERTO.</a:t>
            </a:r>
          </a:p>
          <a:p>
            <a:pPr marL="547479" lvl="1" indent="-273740" algn="l">
              <a:lnSpc>
                <a:spcPts val="5274"/>
              </a:lnSpc>
              <a:buAutoNum type="arabicPeriod"/>
            </a:pPr>
            <a:r>
              <a:rPr lang="en-US" sz="2535" b="1" u="none" strike="noStrike">
                <a:solidFill>
                  <a:srgbClr val="615C5D"/>
                </a:solidFill>
                <a:latin typeface="Segoe UI Bold"/>
                <a:ea typeface="Segoe UI Bold"/>
                <a:cs typeface="Segoe UI Bold"/>
                <a:sym typeface="Segoe UI Bold"/>
              </a:rPr>
              <a:t> UNIFORMITY 300 - Allows the user to check detector response uniformity on a small FOV system (300mm).</a:t>
            </a:r>
          </a:p>
          <a:p>
            <a:pPr marL="547479" lvl="1" indent="-273740" algn="l">
              <a:lnSpc>
                <a:spcPts val="5274"/>
              </a:lnSpc>
              <a:buAutoNum type="arabicPeriod"/>
            </a:pPr>
            <a:r>
              <a:rPr lang="en-US" sz="2535" b="1" u="none" strike="noStrike">
                <a:solidFill>
                  <a:srgbClr val="615C5D"/>
                </a:solidFill>
                <a:latin typeface="Segoe UI Bold"/>
                <a:ea typeface="Segoe UI Bold"/>
                <a:cs typeface="Segoe UI Bold"/>
                <a:sym typeface="Segoe UI Bold"/>
              </a:rPr>
              <a:t> UNIFORMITY 500 - Allows the user to check detector response uniformity on a large FOV system (500mm).</a:t>
            </a:r>
          </a:p>
          <a:p>
            <a:pPr marL="547479" lvl="1" indent="-273740" algn="l">
              <a:lnSpc>
                <a:spcPts val="5274"/>
              </a:lnSpc>
              <a:buAutoNum type="arabicPeriod"/>
            </a:pPr>
            <a:r>
              <a:rPr lang="en-US" sz="2535" b="1" u="none" strike="noStrike">
                <a:solidFill>
                  <a:srgbClr val="615C5D"/>
                </a:solidFill>
                <a:latin typeface="Segoe UI Bold"/>
                <a:ea typeface="Segoe UI Bold"/>
                <a:cs typeface="Segoe UI Bold"/>
                <a:sym typeface="Segoe UI Bold"/>
              </a:rPr>
              <a:t> SPATIAL RESOLUTION (LINE PAIRS) - Allows the user to check spatial resolution of the imaging system.</a:t>
            </a:r>
          </a:p>
          <a:p>
            <a:pPr marL="547479" lvl="1" indent="-273740" algn="l">
              <a:lnSpc>
                <a:spcPts val="5274"/>
              </a:lnSpc>
              <a:buAutoNum type="arabicPeriod"/>
            </a:pPr>
            <a:r>
              <a:rPr lang="en-US" sz="2535" b="1" u="none" strike="noStrike">
                <a:solidFill>
                  <a:srgbClr val="615C5D"/>
                </a:solidFill>
                <a:latin typeface="Segoe UI Bold"/>
                <a:ea typeface="Segoe UI Bold"/>
                <a:cs typeface="Segoe UI Bold"/>
                <a:sym typeface="Segoe UI Bold"/>
              </a:rPr>
              <a:t> PARALLEL LINES - Allows the user to perform a geometric accuracy check of the imaging system.</a:t>
            </a:r>
          </a:p>
          <a:p>
            <a:pPr marL="547479" lvl="1" indent="-273740" algn="l">
              <a:lnSpc>
                <a:spcPts val="5274"/>
              </a:lnSpc>
              <a:buAutoNum type="arabicPeriod"/>
            </a:pPr>
            <a:r>
              <a:rPr lang="en-US" sz="2535" b="1" u="none" strike="noStrike">
                <a:solidFill>
                  <a:srgbClr val="615C5D"/>
                </a:solidFill>
                <a:latin typeface="Segoe UI Bold"/>
                <a:ea typeface="Segoe UI Bold"/>
                <a:cs typeface="Segoe UI Bold"/>
                <a:sym typeface="Segoe UI Bold"/>
              </a:rPr>
              <a:t> DOT MATRIX - Allows the user to perform a geometric accuracy check of the imaging system. This test requires the addition of the tungsten pin-hole attenuator mask (20mm spacing).</a:t>
            </a:r>
          </a:p>
        </p:txBody>
      </p:sp>
      <p:pic>
        <p:nvPicPr>
          <p:cNvPr id="56" name="Audio 55">
            <a:hlinkClick r:id="" action="ppaction://media"/>
            <a:extLst>
              <a:ext uri="{FF2B5EF4-FFF2-40B4-BE49-F238E27FC236}">
                <a16:creationId xmlns:a16="http://schemas.microsoft.com/office/drawing/2014/main" id="{6E6BADF8-1A19-5D10-E0E3-2B00CD86092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53073"/>
    </mc:Choice>
    <mc:Fallback xmlns="">
      <p:transition spd="slow" advTm="53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248</TotalTime>
  <Words>591</Words>
  <Application>Microsoft Office PowerPoint</Application>
  <PresentationFormat>Custom</PresentationFormat>
  <Paragraphs>70</Paragraphs>
  <Slides>16</Slides>
  <Notes>12</Notes>
  <HiddenSlides>0</HiddenSlides>
  <MMClips>15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Segoe UI</vt:lpstr>
      <vt:lpstr>Calibri</vt:lpstr>
      <vt:lpstr>Segoe UI Bold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VERTO Presentation</dc:title>
  <dc:creator>Mirian Di Flora</dc:creator>
  <cp:lastModifiedBy>Mirian Di Flora</cp:lastModifiedBy>
  <cp:revision>9</cp:revision>
  <dcterms:created xsi:type="dcterms:W3CDTF">2006-08-16T00:00:00Z</dcterms:created>
  <dcterms:modified xsi:type="dcterms:W3CDTF">2025-06-17T15:27:09Z</dcterms:modified>
  <dc:identifier>DAGp1x82t9U</dc:identifier>
</cp:coreProperties>
</file>